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208" y="-15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EB8894-AFE2-9146-9072-945EB98FA5EB}" type="datetimeFigureOut">
              <a:rPr lang="en-US" smtClean="0"/>
              <a:t>2/25/14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317FA0-E4FC-D94E-A441-8FBE6DAEDC3D}" type="slidenum">
              <a:rPr lang="en-US" smtClean="0"/>
              <a:t>‹#›</a:t>
            </a:fld>
            <a:endParaRPr lang="en-US"/>
          </a:p>
        </p:txBody>
      </p:sp>
    </p:spTree>
    <p:extLst>
      <p:ext uri="{BB962C8B-B14F-4D97-AF65-F5344CB8AC3E}">
        <p14:creationId xmlns:p14="http://schemas.microsoft.com/office/powerpoint/2010/main" val="867344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317FA0-E4FC-D94E-A441-8FBE6DAEDC3D}" type="slidenum">
              <a:rPr lang="en-US" smtClean="0"/>
              <a:t>3</a:t>
            </a:fld>
            <a:endParaRPr lang="en-US"/>
          </a:p>
        </p:txBody>
      </p:sp>
    </p:spTree>
    <p:extLst>
      <p:ext uri="{BB962C8B-B14F-4D97-AF65-F5344CB8AC3E}">
        <p14:creationId xmlns:p14="http://schemas.microsoft.com/office/powerpoint/2010/main" val="2537618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20AA85-1C5B-4EE3-AE32-72A291C99630}" type="datetimeFigureOut">
              <a:rPr lang="en-US" smtClean="0"/>
              <a:t>2/25/14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506312-85FB-4EAC-B913-6A5C7ABF1D3C}" type="slidenum">
              <a:rPr lang="en-US" smtClean="0"/>
              <a:t>‹#›</a:t>
            </a:fld>
            <a:endParaRPr lang="en-US" dirty="0"/>
          </a:p>
        </p:txBody>
      </p:sp>
    </p:spTree>
    <p:extLst>
      <p:ext uri="{BB962C8B-B14F-4D97-AF65-F5344CB8AC3E}">
        <p14:creationId xmlns:p14="http://schemas.microsoft.com/office/powerpoint/2010/main" val="1475453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0AA85-1C5B-4EE3-AE32-72A291C99630}" type="datetimeFigureOut">
              <a:rPr lang="en-US" smtClean="0"/>
              <a:t>2/25/14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506312-85FB-4EAC-B913-6A5C7ABF1D3C}" type="slidenum">
              <a:rPr lang="en-US" smtClean="0"/>
              <a:t>‹#›</a:t>
            </a:fld>
            <a:endParaRPr lang="en-US" dirty="0"/>
          </a:p>
        </p:txBody>
      </p:sp>
    </p:spTree>
    <p:extLst>
      <p:ext uri="{BB962C8B-B14F-4D97-AF65-F5344CB8AC3E}">
        <p14:creationId xmlns:p14="http://schemas.microsoft.com/office/powerpoint/2010/main" val="3691658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0AA85-1C5B-4EE3-AE32-72A291C99630}" type="datetimeFigureOut">
              <a:rPr lang="en-US" smtClean="0"/>
              <a:t>2/25/14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506312-85FB-4EAC-B913-6A5C7ABF1D3C}" type="slidenum">
              <a:rPr lang="en-US" smtClean="0"/>
              <a:t>‹#›</a:t>
            </a:fld>
            <a:endParaRPr lang="en-US" dirty="0"/>
          </a:p>
        </p:txBody>
      </p:sp>
    </p:spTree>
    <p:extLst>
      <p:ext uri="{BB962C8B-B14F-4D97-AF65-F5344CB8AC3E}">
        <p14:creationId xmlns:p14="http://schemas.microsoft.com/office/powerpoint/2010/main" val="2146692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0AA85-1C5B-4EE3-AE32-72A291C99630}" type="datetimeFigureOut">
              <a:rPr lang="en-US" smtClean="0"/>
              <a:t>2/25/14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506312-85FB-4EAC-B913-6A5C7ABF1D3C}" type="slidenum">
              <a:rPr lang="en-US" smtClean="0"/>
              <a:t>‹#›</a:t>
            </a:fld>
            <a:endParaRPr lang="en-US" dirty="0"/>
          </a:p>
        </p:txBody>
      </p:sp>
    </p:spTree>
    <p:extLst>
      <p:ext uri="{BB962C8B-B14F-4D97-AF65-F5344CB8AC3E}">
        <p14:creationId xmlns:p14="http://schemas.microsoft.com/office/powerpoint/2010/main" val="4147387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20AA85-1C5B-4EE3-AE32-72A291C99630}" type="datetimeFigureOut">
              <a:rPr lang="en-US" smtClean="0"/>
              <a:t>2/25/14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506312-85FB-4EAC-B913-6A5C7ABF1D3C}" type="slidenum">
              <a:rPr lang="en-US" smtClean="0"/>
              <a:t>‹#›</a:t>
            </a:fld>
            <a:endParaRPr lang="en-US" dirty="0"/>
          </a:p>
        </p:txBody>
      </p:sp>
    </p:spTree>
    <p:extLst>
      <p:ext uri="{BB962C8B-B14F-4D97-AF65-F5344CB8AC3E}">
        <p14:creationId xmlns:p14="http://schemas.microsoft.com/office/powerpoint/2010/main" val="161818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20AA85-1C5B-4EE3-AE32-72A291C99630}" type="datetimeFigureOut">
              <a:rPr lang="en-US" smtClean="0"/>
              <a:t>2/25/14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9506312-85FB-4EAC-B913-6A5C7ABF1D3C}" type="slidenum">
              <a:rPr lang="en-US" smtClean="0"/>
              <a:t>‹#›</a:t>
            </a:fld>
            <a:endParaRPr lang="en-US" dirty="0"/>
          </a:p>
        </p:txBody>
      </p:sp>
    </p:spTree>
    <p:extLst>
      <p:ext uri="{BB962C8B-B14F-4D97-AF65-F5344CB8AC3E}">
        <p14:creationId xmlns:p14="http://schemas.microsoft.com/office/powerpoint/2010/main" val="623335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20AA85-1C5B-4EE3-AE32-72A291C99630}" type="datetimeFigureOut">
              <a:rPr lang="en-US" smtClean="0"/>
              <a:t>2/25/14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9506312-85FB-4EAC-B913-6A5C7ABF1D3C}" type="slidenum">
              <a:rPr lang="en-US" smtClean="0"/>
              <a:t>‹#›</a:t>
            </a:fld>
            <a:endParaRPr lang="en-US" dirty="0"/>
          </a:p>
        </p:txBody>
      </p:sp>
    </p:spTree>
    <p:extLst>
      <p:ext uri="{BB962C8B-B14F-4D97-AF65-F5344CB8AC3E}">
        <p14:creationId xmlns:p14="http://schemas.microsoft.com/office/powerpoint/2010/main" val="329614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20AA85-1C5B-4EE3-AE32-72A291C99630}" type="datetimeFigureOut">
              <a:rPr lang="en-US" smtClean="0"/>
              <a:t>2/25/14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9506312-85FB-4EAC-B913-6A5C7ABF1D3C}" type="slidenum">
              <a:rPr lang="en-US" smtClean="0"/>
              <a:t>‹#›</a:t>
            </a:fld>
            <a:endParaRPr lang="en-US" dirty="0"/>
          </a:p>
        </p:txBody>
      </p:sp>
    </p:spTree>
    <p:extLst>
      <p:ext uri="{BB962C8B-B14F-4D97-AF65-F5344CB8AC3E}">
        <p14:creationId xmlns:p14="http://schemas.microsoft.com/office/powerpoint/2010/main" val="2282164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20AA85-1C5B-4EE3-AE32-72A291C99630}" type="datetimeFigureOut">
              <a:rPr lang="en-US" smtClean="0"/>
              <a:t>2/25/14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9506312-85FB-4EAC-B913-6A5C7ABF1D3C}" type="slidenum">
              <a:rPr lang="en-US" smtClean="0"/>
              <a:t>‹#›</a:t>
            </a:fld>
            <a:endParaRPr lang="en-US" dirty="0"/>
          </a:p>
        </p:txBody>
      </p:sp>
    </p:spTree>
    <p:extLst>
      <p:ext uri="{BB962C8B-B14F-4D97-AF65-F5344CB8AC3E}">
        <p14:creationId xmlns:p14="http://schemas.microsoft.com/office/powerpoint/2010/main" val="2461988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20AA85-1C5B-4EE3-AE32-72A291C99630}" type="datetimeFigureOut">
              <a:rPr lang="en-US" smtClean="0"/>
              <a:t>2/25/14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9506312-85FB-4EAC-B913-6A5C7ABF1D3C}" type="slidenum">
              <a:rPr lang="en-US" smtClean="0"/>
              <a:t>‹#›</a:t>
            </a:fld>
            <a:endParaRPr lang="en-US" dirty="0"/>
          </a:p>
        </p:txBody>
      </p:sp>
    </p:spTree>
    <p:extLst>
      <p:ext uri="{BB962C8B-B14F-4D97-AF65-F5344CB8AC3E}">
        <p14:creationId xmlns:p14="http://schemas.microsoft.com/office/powerpoint/2010/main" val="258973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20AA85-1C5B-4EE3-AE32-72A291C99630}" type="datetimeFigureOut">
              <a:rPr lang="en-US" smtClean="0"/>
              <a:t>2/25/14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9506312-85FB-4EAC-B913-6A5C7ABF1D3C}" type="slidenum">
              <a:rPr lang="en-US" smtClean="0"/>
              <a:t>‹#›</a:t>
            </a:fld>
            <a:endParaRPr lang="en-US" dirty="0"/>
          </a:p>
        </p:txBody>
      </p:sp>
    </p:spTree>
    <p:extLst>
      <p:ext uri="{BB962C8B-B14F-4D97-AF65-F5344CB8AC3E}">
        <p14:creationId xmlns:p14="http://schemas.microsoft.com/office/powerpoint/2010/main" val="9952746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20AA85-1C5B-4EE3-AE32-72A291C99630}" type="datetimeFigureOut">
              <a:rPr lang="en-US" smtClean="0"/>
              <a:t>2/25/14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06312-85FB-4EAC-B913-6A5C7ABF1D3C}" type="slidenum">
              <a:rPr lang="en-US" smtClean="0"/>
              <a:t>‹#›</a:t>
            </a:fld>
            <a:endParaRPr lang="en-US" dirty="0"/>
          </a:p>
        </p:txBody>
      </p:sp>
    </p:spTree>
    <p:extLst>
      <p:ext uri="{BB962C8B-B14F-4D97-AF65-F5344CB8AC3E}">
        <p14:creationId xmlns:p14="http://schemas.microsoft.com/office/powerpoint/2010/main" val="249206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SIM Data Infrastructure Status</a:t>
            </a:r>
            <a:endParaRPr lang="en-US" dirty="0"/>
          </a:p>
        </p:txBody>
      </p:sp>
      <p:sp>
        <p:nvSpPr>
          <p:cNvPr id="3" name="Subtitle 2"/>
          <p:cNvSpPr>
            <a:spLocks noGrp="1"/>
          </p:cNvSpPr>
          <p:nvPr>
            <p:ph type="subTitle" idx="1"/>
          </p:nvPr>
        </p:nvSpPr>
        <p:spPr/>
        <p:txBody>
          <a:bodyPr/>
          <a:lstStyle/>
          <a:p>
            <a:r>
              <a:rPr lang="en-US" dirty="0" smtClean="0"/>
              <a:t>FFY Q1, 2014</a:t>
            </a:r>
            <a:endParaRPr lang="en-US" dirty="0"/>
          </a:p>
        </p:txBody>
      </p:sp>
    </p:spTree>
    <p:extLst>
      <p:ext uri="{BB962C8B-B14F-4D97-AF65-F5344CB8AC3E}">
        <p14:creationId xmlns:p14="http://schemas.microsoft.com/office/powerpoint/2010/main" val="1699610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1143000"/>
          </a:xfrm>
        </p:spPr>
        <p:txBody>
          <a:bodyPr>
            <a:normAutofit/>
          </a:bodyPr>
          <a:lstStyle/>
          <a:p>
            <a:r>
              <a:rPr lang="en-US" sz="1600" b="1" dirty="0"/>
              <a:t>SIM </a:t>
            </a:r>
            <a:r>
              <a:rPr lang="en-US" sz="1600" b="1" dirty="0" smtClean="0"/>
              <a:t>Data Infrastructure Status</a:t>
            </a:r>
            <a:r>
              <a:rPr lang="en-US" sz="1600" dirty="0"/>
              <a:t/>
            </a:r>
            <a:br>
              <a:rPr lang="en-US" sz="1600" dirty="0"/>
            </a:br>
            <a:r>
              <a:rPr lang="en-US" sz="1600" dirty="0"/>
              <a:t>Driven </a:t>
            </a:r>
            <a:r>
              <a:rPr lang="en-US" sz="1600" dirty="0" smtClean="0"/>
              <a:t>by HealthInfoNet</a:t>
            </a:r>
            <a:endParaRPr lang="en-US" sz="1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31168717"/>
              </p:ext>
            </p:extLst>
          </p:nvPr>
        </p:nvGraphicFramePr>
        <p:xfrm>
          <a:off x="76200" y="533399"/>
          <a:ext cx="8991600" cy="6349092"/>
        </p:xfrm>
        <a:graphic>
          <a:graphicData uri="http://schemas.openxmlformats.org/drawingml/2006/table">
            <a:tbl>
              <a:tblPr firstRow="1" bandRow="1">
                <a:tableStyleId>{5C22544A-7EE6-4342-B048-85BDC9FD1C3A}</a:tableStyleId>
              </a:tblPr>
              <a:tblGrid>
                <a:gridCol w="4495800"/>
                <a:gridCol w="4495800"/>
              </a:tblGrid>
              <a:tr h="347127">
                <a:tc>
                  <a:txBody>
                    <a:bodyPr/>
                    <a:lstStyle/>
                    <a:p>
                      <a:r>
                        <a:rPr lang="en-US" dirty="0" smtClean="0"/>
                        <a:t>Overall Data</a:t>
                      </a:r>
                      <a:r>
                        <a:rPr lang="en-US" baseline="0" dirty="0" smtClean="0"/>
                        <a:t> Infrastructure</a:t>
                      </a:r>
                      <a:r>
                        <a:rPr lang="en-US" dirty="0" smtClean="0"/>
                        <a:t> Status:</a:t>
                      </a:r>
                      <a:endParaRPr lang="en-US" dirty="0"/>
                    </a:p>
                  </a:txBody>
                  <a:tcPr/>
                </a:tc>
                <a:tc>
                  <a:txBody>
                    <a:bodyPr/>
                    <a:lstStyle/>
                    <a:p>
                      <a:r>
                        <a:rPr lang="en-US" dirty="0" smtClean="0">
                          <a:solidFill>
                            <a:schemeClr val="tx2">
                              <a:lumMod val="75000"/>
                            </a:schemeClr>
                          </a:solidFill>
                        </a:rPr>
                        <a:t>Mixed</a:t>
                      </a:r>
                      <a:endParaRPr lang="en-US" dirty="0">
                        <a:solidFill>
                          <a:schemeClr val="tx2">
                            <a:lumMod val="75000"/>
                          </a:schemeClr>
                        </a:solidFill>
                      </a:endParaRPr>
                    </a:p>
                  </a:txBody>
                  <a:tcPr>
                    <a:solidFill>
                      <a:schemeClr val="bg1"/>
                    </a:solidFill>
                  </a:tcPr>
                </a:tc>
              </a:tr>
              <a:tr h="4368021">
                <a:tc gridSpan="2">
                  <a:txBody>
                    <a:bodyPr/>
                    <a:lstStyle/>
                    <a:p>
                      <a:r>
                        <a:rPr lang="en-US" sz="1600" b="1" dirty="0" smtClean="0"/>
                        <a:t>Status Summary</a:t>
                      </a:r>
                      <a:endParaRPr lang="en-US" sz="1200" dirty="0" smtClean="0"/>
                    </a:p>
                    <a:p>
                      <a:pPr marL="285750" lvl="0" indent="-285750">
                        <a:buFont typeface="Arial" panose="020B0604020202020204" pitchFamily="34" charset="0"/>
                        <a:buChar char="•"/>
                      </a:pPr>
                      <a:r>
                        <a:rPr lang="en-US" sz="1400" b="1" kern="1200" dirty="0" smtClean="0">
                          <a:solidFill>
                            <a:schemeClr val="dk1"/>
                          </a:solidFill>
                          <a:effectLst/>
                          <a:latin typeface="+mn-lt"/>
                          <a:ea typeface="+mn-ea"/>
                          <a:cs typeface="+mn-cs"/>
                        </a:rPr>
                        <a:t>MaineCare Notification Project (Objective 1) </a:t>
                      </a:r>
                      <a:r>
                        <a:rPr lang="en-US" sz="1400" kern="1200" dirty="0" smtClean="0">
                          <a:solidFill>
                            <a:schemeClr val="dk1"/>
                          </a:solidFill>
                          <a:effectLst/>
                          <a:latin typeface="+mn-lt"/>
                          <a:ea typeface="+mn-ea"/>
                          <a:cs typeface="+mn-cs"/>
                        </a:rPr>
                        <a:t>– </a:t>
                      </a:r>
                      <a:r>
                        <a:rPr lang="en-US" sz="1400" kern="1200" dirty="0" smtClean="0">
                          <a:solidFill>
                            <a:srgbClr val="FFFF00"/>
                          </a:solidFill>
                          <a:effectLst/>
                          <a:latin typeface="+mn-lt"/>
                          <a:ea typeface="+mn-ea"/>
                          <a:cs typeface="+mn-cs"/>
                        </a:rPr>
                        <a:t>Y</a:t>
                      </a:r>
                      <a:r>
                        <a:rPr lang="en-US" sz="1400" b="1" kern="1200" dirty="0" smtClean="0">
                          <a:solidFill>
                            <a:srgbClr val="FFFF00"/>
                          </a:solidFill>
                          <a:effectLst/>
                          <a:latin typeface="+mn-lt"/>
                          <a:ea typeface="+mn-ea"/>
                          <a:cs typeface="+mn-cs"/>
                        </a:rPr>
                        <a:t>ellow</a:t>
                      </a:r>
                      <a:r>
                        <a:rPr lang="en-US" sz="1400" kern="1200" baseline="0" dirty="0" smtClean="0">
                          <a:solidFill>
                            <a:srgbClr val="FFFF00"/>
                          </a:solidFill>
                          <a:effectLst/>
                          <a:latin typeface="+mn-lt"/>
                          <a:ea typeface="+mn-ea"/>
                          <a:cs typeface="+mn-cs"/>
                        </a:rPr>
                        <a:t> - </a:t>
                      </a:r>
                      <a:r>
                        <a:rPr lang="en-US" sz="1400" kern="1200" dirty="0" smtClean="0">
                          <a:solidFill>
                            <a:schemeClr val="dk1"/>
                          </a:solidFill>
                          <a:effectLst/>
                          <a:latin typeface="+mn-lt"/>
                          <a:ea typeface="+mn-ea"/>
                          <a:cs typeface="+mn-cs"/>
                        </a:rPr>
                        <a:t>HIN has completed preliminary workflow requirements for the notification process with both</a:t>
                      </a:r>
                      <a:r>
                        <a:rPr lang="en-US" sz="1400" kern="1200" baseline="0" dirty="0" smtClean="0">
                          <a:solidFill>
                            <a:schemeClr val="dk1"/>
                          </a:solidFill>
                          <a:effectLst/>
                          <a:latin typeface="+mn-lt"/>
                          <a:ea typeface="+mn-ea"/>
                          <a:cs typeface="+mn-cs"/>
                        </a:rPr>
                        <a:t> the Care Management team as well as the Data team</a:t>
                      </a:r>
                      <a:r>
                        <a:rPr lang="en-US" sz="1400" kern="1200" dirty="0" smtClean="0">
                          <a:solidFill>
                            <a:schemeClr val="dk1"/>
                          </a:solidFill>
                          <a:effectLst/>
                          <a:latin typeface="+mn-lt"/>
                          <a:ea typeface="+mn-ea"/>
                          <a:cs typeface="+mn-cs"/>
                        </a:rPr>
                        <a:t>. MaineCare needs to sign a BAA with HIN before MaineCare eligibility/claim files can be sent to HIN and the project can enter the testing phase. And</a:t>
                      </a:r>
                      <a:r>
                        <a:rPr lang="en-US" sz="1400" kern="1200" baseline="0" dirty="0" smtClean="0">
                          <a:solidFill>
                            <a:schemeClr val="dk1"/>
                          </a:solidFill>
                          <a:effectLst/>
                          <a:latin typeface="+mn-lt"/>
                          <a:ea typeface="+mn-ea"/>
                          <a:cs typeface="+mn-cs"/>
                        </a:rPr>
                        <a:t> MaineCare will need to sign a Data Access Agreement with HIN before data can be sent to MaineCare care managers from HIN’s HIE database.</a:t>
                      </a:r>
                      <a:r>
                        <a:rPr lang="en-US" sz="1400" kern="1200" dirty="0" smtClean="0">
                          <a:solidFill>
                            <a:schemeClr val="dk1"/>
                          </a:solidFill>
                          <a:effectLst/>
                          <a:latin typeface="+mn-lt"/>
                          <a:ea typeface="+mn-ea"/>
                          <a:cs typeface="+mn-cs"/>
                        </a:rPr>
                        <a:t> Data file exchange workflows are established, ready to begin testing with the approval of the contract. </a:t>
                      </a:r>
                    </a:p>
                    <a:p>
                      <a:pPr marL="285750" lvl="0" indent="-285750">
                        <a:buFont typeface="Arial" panose="020B0604020202020204" pitchFamily="34" charset="0"/>
                        <a:buChar char="•"/>
                      </a:pPr>
                      <a:r>
                        <a:rPr lang="en-US" sz="1400" b="1" kern="1200" dirty="0" smtClean="0">
                          <a:solidFill>
                            <a:schemeClr val="dk1"/>
                          </a:solidFill>
                          <a:effectLst/>
                          <a:latin typeface="+mn-lt"/>
                          <a:ea typeface="+mn-ea"/>
                          <a:cs typeface="+mn-cs"/>
                        </a:rPr>
                        <a:t>Behavioral Health RFP (Objective 2) </a:t>
                      </a:r>
                      <a:r>
                        <a:rPr lang="en-US" sz="1400" kern="1200" dirty="0" smtClean="0">
                          <a:solidFill>
                            <a:schemeClr val="dk1"/>
                          </a:solidFill>
                          <a:effectLst/>
                          <a:latin typeface="+mn-lt"/>
                          <a:ea typeface="+mn-ea"/>
                          <a:cs typeface="+mn-cs"/>
                        </a:rPr>
                        <a:t>–  </a:t>
                      </a:r>
                      <a:r>
                        <a:rPr lang="en-US" sz="1400" b="1" kern="1200" dirty="0" smtClean="0">
                          <a:solidFill>
                            <a:srgbClr val="00B050"/>
                          </a:solidFill>
                          <a:effectLst/>
                          <a:latin typeface="+mn-lt"/>
                          <a:ea typeface="+mn-ea"/>
                          <a:cs typeface="+mn-cs"/>
                        </a:rPr>
                        <a:t>Green</a:t>
                      </a:r>
                      <a:r>
                        <a:rPr lang="en-US" sz="1400" kern="1200" dirty="0" smtClean="0">
                          <a:solidFill>
                            <a:srgbClr val="00B050"/>
                          </a:solidFill>
                          <a:effectLst/>
                          <a:latin typeface="+mn-lt"/>
                          <a:ea typeface="+mn-ea"/>
                          <a:cs typeface="+mn-cs"/>
                        </a:rPr>
                        <a:t> </a:t>
                      </a:r>
                      <a:r>
                        <a:rPr lang="en-US" sz="1400" kern="1200" dirty="0" smtClean="0">
                          <a:solidFill>
                            <a:schemeClr val="dk1"/>
                          </a:solidFill>
                          <a:effectLst/>
                          <a:latin typeface="+mn-lt"/>
                          <a:ea typeface="+mn-ea"/>
                          <a:cs typeface="+mn-cs"/>
                        </a:rPr>
                        <a:t>- HIN revised the BH RFP draft with input from the November and December DI Subcommittee input and will present the findings</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of the BH RFP to the January Steering meeting for final approval to move forward with the release slated for 1/31/14. </a:t>
                      </a:r>
                    </a:p>
                    <a:p>
                      <a:pPr marL="285750" lvl="0" indent="-285750">
                        <a:buFont typeface="Arial" panose="020B0604020202020204" pitchFamily="34" charset="0"/>
                        <a:buChar char="•"/>
                      </a:pPr>
                      <a:r>
                        <a:rPr lang="en-US" sz="1400" b="1" kern="1200" dirty="0" smtClean="0">
                          <a:solidFill>
                            <a:schemeClr val="dk1"/>
                          </a:solidFill>
                          <a:effectLst/>
                          <a:latin typeface="+mn-lt"/>
                          <a:ea typeface="+mn-ea"/>
                          <a:cs typeface="+mn-cs"/>
                        </a:rPr>
                        <a:t>Clinical Dashboard (Objective 4) </a:t>
                      </a:r>
                      <a:r>
                        <a:rPr lang="en-US" sz="1400" kern="1200" dirty="0" smtClean="0">
                          <a:solidFill>
                            <a:schemeClr val="dk1"/>
                          </a:solidFill>
                          <a:effectLst/>
                          <a:latin typeface="+mn-lt"/>
                          <a:ea typeface="+mn-ea"/>
                          <a:cs typeface="+mn-cs"/>
                        </a:rPr>
                        <a:t>– </a:t>
                      </a:r>
                      <a:r>
                        <a:rPr lang="en-US" sz="1400" b="1" kern="1200" dirty="0" smtClean="0">
                          <a:solidFill>
                            <a:srgbClr val="FFFF00"/>
                          </a:solidFill>
                          <a:effectLst/>
                          <a:latin typeface="+mn-lt"/>
                          <a:ea typeface="+mn-ea"/>
                          <a:cs typeface="+mn-cs"/>
                        </a:rPr>
                        <a:t>Yellow</a:t>
                      </a:r>
                      <a:r>
                        <a:rPr lang="en-US" sz="1400" b="1" kern="1200" baseline="0" dirty="0" smtClean="0">
                          <a:solidFill>
                            <a:srgbClr val="FFFF00"/>
                          </a:solidFill>
                          <a:effectLst/>
                          <a:latin typeface="+mn-lt"/>
                          <a:ea typeface="+mn-ea"/>
                          <a:cs typeface="+mn-cs"/>
                        </a:rPr>
                        <a:t> </a:t>
                      </a:r>
                      <a:r>
                        <a:rPr lang="en-US" sz="1400" kern="1200" baseline="0" dirty="0" smtClean="0">
                          <a:solidFill>
                            <a:srgbClr val="FFFF00"/>
                          </a:solidFill>
                          <a:effectLst/>
                          <a:latin typeface="+mn-lt"/>
                          <a:ea typeface="+mn-ea"/>
                          <a:cs typeface="+mn-cs"/>
                        </a:rPr>
                        <a:t>- </a:t>
                      </a:r>
                      <a:r>
                        <a:rPr lang="en-US" sz="1400" kern="1200" dirty="0" smtClean="0">
                          <a:solidFill>
                            <a:schemeClr val="dk1"/>
                          </a:solidFill>
                          <a:effectLst/>
                          <a:latin typeface="+mn-lt"/>
                          <a:ea typeface="+mn-ea"/>
                          <a:cs typeface="+mn-cs"/>
                        </a:rPr>
                        <a:t>HIN presented and initiated the project</a:t>
                      </a:r>
                      <a:r>
                        <a:rPr lang="en-US" sz="1400" kern="1200" baseline="0" dirty="0" smtClean="0">
                          <a:solidFill>
                            <a:schemeClr val="dk1"/>
                          </a:solidFill>
                          <a:effectLst/>
                          <a:latin typeface="+mn-lt"/>
                          <a:ea typeface="+mn-ea"/>
                          <a:cs typeface="+mn-cs"/>
                        </a:rPr>
                        <a:t> timeline and goals for the  Da</a:t>
                      </a:r>
                      <a:r>
                        <a:rPr lang="en-US" sz="1400" kern="1200" dirty="0" smtClean="0">
                          <a:solidFill>
                            <a:schemeClr val="dk1"/>
                          </a:solidFill>
                          <a:effectLst/>
                          <a:latin typeface="+mn-lt"/>
                          <a:ea typeface="+mn-ea"/>
                          <a:cs typeface="+mn-cs"/>
                        </a:rPr>
                        <a:t>shboard analytic</a:t>
                      </a:r>
                      <a:r>
                        <a:rPr lang="en-US" sz="1400" kern="1200" baseline="0" dirty="0" smtClean="0">
                          <a:solidFill>
                            <a:schemeClr val="dk1"/>
                          </a:solidFill>
                          <a:effectLst/>
                          <a:latin typeface="+mn-lt"/>
                          <a:ea typeface="+mn-ea"/>
                          <a:cs typeface="+mn-cs"/>
                        </a:rPr>
                        <a:t> tool </a:t>
                      </a:r>
                      <a:r>
                        <a:rPr lang="en-US" sz="1400" kern="1200" dirty="0" smtClean="0">
                          <a:solidFill>
                            <a:schemeClr val="dk1"/>
                          </a:solidFill>
                          <a:effectLst/>
                          <a:latin typeface="+mn-lt"/>
                          <a:ea typeface="+mn-ea"/>
                          <a:cs typeface="+mn-cs"/>
                        </a:rPr>
                        <a:t>to MaineCare leadership, next steps include a presentation to the Senior Management Team at MaineCare/DHHS</a:t>
                      </a:r>
                      <a:r>
                        <a:rPr lang="en-US" sz="1400" kern="1200" baseline="0" dirty="0" smtClean="0">
                          <a:solidFill>
                            <a:schemeClr val="dk1"/>
                          </a:solidFill>
                          <a:effectLst/>
                          <a:latin typeface="+mn-lt"/>
                          <a:ea typeface="+mn-ea"/>
                          <a:cs typeface="+mn-cs"/>
                        </a:rPr>
                        <a:t> to align various departments who will participate in the project. Recurring meetings with MaineCare stakeholders will be scheduled for 2014 once the stakeholders are confirmed. A</a:t>
                      </a:r>
                      <a:r>
                        <a:rPr lang="en-US" sz="1400" kern="1200" dirty="0" smtClean="0">
                          <a:solidFill>
                            <a:schemeClr val="dk1"/>
                          </a:solidFill>
                          <a:effectLst/>
                          <a:latin typeface="+mn-lt"/>
                          <a:ea typeface="+mn-ea"/>
                          <a:cs typeface="+mn-cs"/>
                        </a:rPr>
                        <a:t>waiting Data</a:t>
                      </a:r>
                      <a:r>
                        <a:rPr lang="en-US" sz="1400" kern="1200" baseline="0" dirty="0" smtClean="0">
                          <a:solidFill>
                            <a:schemeClr val="dk1"/>
                          </a:solidFill>
                          <a:effectLst/>
                          <a:latin typeface="+mn-lt"/>
                          <a:ea typeface="+mn-ea"/>
                          <a:cs typeface="+mn-cs"/>
                        </a:rPr>
                        <a:t> Access Agreement sign off to begin </a:t>
                      </a:r>
                      <a:r>
                        <a:rPr lang="en-US" sz="1400" kern="1200" dirty="0" smtClean="0">
                          <a:solidFill>
                            <a:schemeClr val="dk1"/>
                          </a:solidFill>
                          <a:effectLst/>
                          <a:latin typeface="+mn-lt"/>
                          <a:ea typeface="+mn-ea"/>
                          <a:cs typeface="+mn-cs"/>
                        </a:rPr>
                        <a:t>implementation with real data.</a:t>
                      </a:r>
                    </a:p>
                    <a:p>
                      <a:pPr marL="285750" lvl="0" indent="-285750">
                        <a:buFont typeface="Arial" panose="020B0604020202020204" pitchFamily="34" charset="0"/>
                        <a:buChar char="•"/>
                      </a:pPr>
                      <a:r>
                        <a:rPr lang="en-US" sz="1400" b="1" kern="1200" dirty="0" smtClean="0">
                          <a:solidFill>
                            <a:schemeClr val="dk1"/>
                          </a:solidFill>
                          <a:effectLst/>
                          <a:latin typeface="+mn-lt"/>
                          <a:ea typeface="+mn-ea"/>
                          <a:cs typeface="+mn-cs"/>
                        </a:rPr>
                        <a:t>Patient Portal/</a:t>
                      </a:r>
                      <a:r>
                        <a:rPr lang="en-US" sz="1400" b="1" kern="1200" baseline="0" dirty="0" smtClean="0">
                          <a:solidFill>
                            <a:schemeClr val="dk1"/>
                          </a:solidFill>
                          <a:effectLst/>
                          <a:latin typeface="+mn-lt"/>
                          <a:ea typeface="+mn-ea"/>
                          <a:cs typeface="+mn-cs"/>
                        </a:rPr>
                        <a:t> “</a:t>
                      </a:r>
                      <a:r>
                        <a:rPr lang="en-US" sz="1400" b="1" kern="1200" dirty="0" smtClean="0">
                          <a:solidFill>
                            <a:schemeClr val="dk1"/>
                          </a:solidFill>
                          <a:effectLst/>
                          <a:latin typeface="+mn-lt"/>
                          <a:ea typeface="+mn-ea"/>
                          <a:cs typeface="+mn-cs"/>
                        </a:rPr>
                        <a:t>Blue Button” Project (Objective 5) </a:t>
                      </a:r>
                      <a:r>
                        <a:rPr lang="en-US" sz="1400" kern="1200" dirty="0" smtClean="0">
                          <a:solidFill>
                            <a:schemeClr val="dk1"/>
                          </a:solidFill>
                          <a:effectLst/>
                          <a:latin typeface="+mn-lt"/>
                          <a:ea typeface="+mn-ea"/>
                          <a:cs typeface="+mn-cs"/>
                        </a:rPr>
                        <a:t>– </a:t>
                      </a:r>
                      <a:r>
                        <a:rPr lang="en-US" sz="1400" b="1" kern="1200" dirty="0" smtClean="0">
                          <a:solidFill>
                            <a:srgbClr val="FFFF00"/>
                          </a:solidFill>
                          <a:effectLst/>
                          <a:latin typeface="+mn-lt"/>
                          <a:ea typeface="+mn-ea"/>
                          <a:cs typeface="+mn-cs"/>
                        </a:rPr>
                        <a:t>Yellow</a:t>
                      </a:r>
                      <a:r>
                        <a:rPr lang="en-US" sz="1400" b="1" kern="1200" baseline="0" dirty="0" smtClean="0">
                          <a:solidFill>
                            <a:srgbClr val="FFFF00"/>
                          </a:solidFill>
                          <a:effectLst/>
                          <a:latin typeface="+mn-lt"/>
                          <a:ea typeface="+mn-ea"/>
                          <a:cs typeface="+mn-cs"/>
                        </a:rPr>
                        <a:t> </a:t>
                      </a:r>
                      <a:r>
                        <a:rPr lang="en-US" sz="1400" kern="1200" baseline="0" dirty="0" smtClean="0">
                          <a:solidFill>
                            <a:srgbClr val="FFFF00"/>
                          </a:solidFill>
                          <a:effectLst/>
                          <a:latin typeface="+mn-lt"/>
                          <a:ea typeface="+mn-ea"/>
                          <a:cs typeface="+mn-cs"/>
                        </a:rPr>
                        <a:t>-</a:t>
                      </a:r>
                      <a:r>
                        <a:rPr lang="en-US" sz="1400" kern="1200" dirty="0" smtClean="0">
                          <a:solidFill>
                            <a:srgbClr val="00B050"/>
                          </a:solidFill>
                          <a:effectLst/>
                          <a:latin typeface="+mn-lt"/>
                          <a:ea typeface="+mn-ea"/>
                          <a:cs typeface="+mn-cs"/>
                        </a:rPr>
                        <a:t> </a:t>
                      </a:r>
                      <a:r>
                        <a:rPr lang="en-US" sz="1400" kern="1200" dirty="0" smtClean="0">
                          <a:solidFill>
                            <a:schemeClr val="dk1"/>
                          </a:solidFill>
                          <a:effectLst/>
                          <a:latin typeface="+mn-lt"/>
                          <a:ea typeface="+mn-ea"/>
                          <a:cs typeface="+mn-cs"/>
                        </a:rPr>
                        <a:t>Utilizing input from the November &amp;</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December DI Subcommittee as</a:t>
                      </a:r>
                      <a:r>
                        <a:rPr lang="en-US" sz="1400" kern="1200" baseline="0" dirty="0" smtClean="0">
                          <a:solidFill>
                            <a:schemeClr val="dk1"/>
                          </a:solidFill>
                          <a:effectLst/>
                          <a:latin typeface="+mn-lt"/>
                          <a:ea typeface="+mn-ea"/>
                          <a:cs typeface="+mn-cs"/>
                        </a:rPr>
                        <a:t> well as the </a:t>
                      </a:r>
                      <a:r>
                        <a:rPr lang="en-US" sz="1400" kern="1200" dirty="0" smtClean="0">
                          <a:solidFill>
                            <a:schemeClr val="dk1"/>
                          </a:solidFill>
                          <a:effectLst/>
                          <a:latin typeface="+mn-lt"/>
                          <a:ea typeface="+mn-ea"/>
                          <a:cs typeface="+mn-cs"/>
                        </a:rPr>
                        <a:t>HIN Consumer Advisory Committee; HIN launched the pilot selection criteria and will</a:t>
                      </a:r>
                      <a:r>
                        <a:rPr lang="en-US" sz="1400" kern="1200" baseline="0" dirty="0" smtClean="0">
                          <a:solidFill>
                            <a:schemeClr val="dk1"/>
                          </a:solidFill>
                          <a:effectLst/>
                          <a:latin typeface="+mn-lt"/>
                          <a:ea typeface="+mn-ea"/>
                          <a:cs typeface="+mn-cs"/>
                        </a:rPr>
                        <a:t> release an Request for Interest in January.</a:t>
                      </a:r>
                      <a:endParaRPr lang="en-US" sz="1400" kern="1200" dirty="0" smtClean="0">
                        <a:solidFill>
                          <a:schemeClr val="dk1"/>
                        </a:solidFill>
                        <a:effectLst/>
                        <a:latin typeface="+mn-lt"/>
                        <a:ea typeface="+mn-ea"/>
                        <a:cs typeface="+mn-cs"/>
                      </a:endParaRPr>
                    </a:p>
                    <a:p>
                      <a:pPr marL="285750" lvl="0" indent="-285750">
                        <a:buFont typeface="Arial" panose="020B0604020202020204" pitchFamily="34" charset="0"/>
                        <a:buChar char="•"/>
                      </a:pPr>
                      <a:r>
                        <a:rPr lang="en-US" sz="1400" b="1" kern="1200" dirty="0" smtClean="0">
                          <a:solidFill>
                            <a:schemeClr val="dk1"/>
                          </a:solidFill>
                          <a:effectLst/>
                          <a:latin typeface="+mn-lt"/>
                          <a:ea typeface="+mn-ea"/>
                          <a:cs typeface="+mn-cs"/>
                        </a:rPr>
                        <a:t>Data Infrastructure (DI) subcommittee (Objective 6) </a:t>
                      </a:r>
                      <a:r>
                        <a:rPr lang="en-US" sz="1400" kern="1200" dirty="0" smtClean="0">
                          <a:solidFill>
                            <a:schemeClr val="dk1"/>
                          </a:solidFill>
                          <a:effectLst/>
                          <a:latin typeface="+mn-lt"/>
                          <a:ea typeface="+mn-ea"/>
                          <a:cs typeface="+mn-cs"/>
                        </a:rPr>
                        <a:t>– </a:t>
                      </a:r>
                      <a:r>
                        <a:rPr lang="en-US" sz="1400" b="1" kern="1200" dirty="0" smtClean="0">
                          <a:solidFill>
                            <a:srgbClr val="00B050"/>
                          </a:solidFill>
                          <a:effectLst/>
                          <a:latin typeface="+mn-lt"/>
                          <a:ea typeface="+mn-ea"/>
                          <a:cs typeface="+mn-cs"/>
                        </a:rPr>
                        <a:t>Green</a:t>
                      </a:r>
                      <a:r>
                        <a:rPr lang="en-US" sz="1400" kern="1200" dirty="0" smtClean="0">
                          <a:solidFill>
                            <a:srgbClr val="00B050"/>
                          </a:solidFill>
                          <a:effectLst/>
                          <a:latin typeface="+mn-lt"/>
                          <a:ea typeface="+mn-ea"/>
                          <a:cs typeface="+mn-cs"/>
                        </a:rPr>
                        <a:t> </a:t>
                      </a:r>
                      <a:r>
                        <a:rPr lang="en-US" sz="1400" kern="1200" dirty="0" smtClean="0">
                          <a:solidFill>
                            <a:schemeClr val="dk1"/>
                          </a:solidFill>
                          <a:effectLst/>
                          <a:latin typeface="+mn-lt"/>
                          <a:ea typeface="+mn-ea"/>
                          <a:cs typeface="+mn-cs"/>
                        </a:rPr>
                        <a:t>- HIN will continue to chair the DI subcommittee. Several HIN projects were presented at the December meeting, group consensus and active participation continues without any risks identified for Steering at this time. Feedback from the group is positive.</a:t>
                      </a:r>
                    </a:p>
                  </a:txBody>
                  <a:tcPr/>
                </a:tc>
                <a:tc hMerge="1">
                  <a:txBody>
                    <a:bodyPr/>
                    <a:lstStyle/>
                    <a:p>
                      <a:endParaRPr lang="en-US" dirty="0"/>
                    </a:p>
                  </a:txBody>
                  <a:tcPr/>
                </a:tc>
              </a:tr>
              <a:tr h="1380853">
                <a:tc gridSpan="2">
                  <a:txBody>
                    <a:bodyPr/>
                    <a:lstStyle/>
                    <a:p>
                      <a:r>
                        <a:rPr lang="en-US" sz="1600" b="1" dirty="0" smtClean="0"/>
                        <a:t>Risks/Issues</a:t>
                      </a:r>
                      <a:endParaRPr lang="en-US" sz="1400" b="1" dirty="0" smtClean="0"/>
                    </a:p>
                    <a:p>
                      <a:pPr marL="285750" lvl="0" indent="-285750">
                        <a:buFont typeface="Arial" panose="020B0604020202020204" pitchFamily="34" charset="0"/>
                        <a:buChar char="•"/>
                      </a:pPr>
                      <a:r>
                        <a:rPr lang="en-US" sz="1400" kern="1200" dirty="0" smtClean="0">
                          <a:solidFill>
                            <a:schemeClr val="dk1"/>
                          </a:solidFill>
                          <a:effectLst/>
                          <a:latin typeface="+mn-lt"/>
                          <a:ea typeface="+mn-ea"/>
                          <a:cs typeface="+mn-cs"/>
                        </a:rPr>
                        <a:t>Contract delays</a:t>
                      </a:r>
                      <a:r>
                        <a:rPr lang="en-US" sz="1400" kern="1200" baseline="0" dirty="0" smtClean="0">
                          <a:solidFill>
                            <a:schemeClr val="dk1"/>
                          </a:solidFill>
                          <a:effectLst/>
                          <a:latin typeface="+mn-lt"/>
                          <a:ea typeface="+mn-ea"/>
                          <a:cs typeface="+mn-cs"/>
                        </a:rPr>
                        <a:t> impact on timeline for Objectives 1 and 4.</a:t>
                      </a:r>
                    </a:p>
                    <a:p>
                      <a:pPr marL="285750" lvl="0" indent="-285750">
                        <a:buFont typeface="Arial" panose="020B0604020202020204" pitchFamily="34" charset="0"/>
                        <a:buChar char="•"/>
                      </a:pPr>
                      <a:r>
                        <a:rPr lang="en-US" sz="1400" kern="1200" dirty="0" smtClean="0">
                          <a:solidFill>
                            <a:schemeClr val="dk1"/>
                          </a:solidFill>
                          <a:effectLst/>
                          <a:latin typeface="+mn-lt"/>
                          <a:ea typeface="+mn-ea"/>
                          <a:cs typeface="+mn-cs"/>
                        </a:rPr>
                        <a:t>All HIN projects have been set back approximately</a:t>
                      </a:r>
                      <a:r>
                        <a:rPr lang="en-US" sz="1400" kern="1200" baseline="0" dirty="0" smtClean="0">
                          <a:solidFill>
                            <a:schemeClr val="dk1"/>
                          </a:solidFill>
                          <a:effectLst/>
                          <a:latin typeface="+mn-lt"/>
                          <a:ea typeface="+mn-ea"/>
                          <a:cs typeface="+mn-cs"/>
                        </a:rPr>
                        <a:t> 1 </a:t>
                      </a:r>
                      <a:r>
                        <a:rPr lang="en-US" sz="1400" kern="1200" dirty="0" smtClean="0">
                          <a:solidFill>
                            <a:schemeClr val="dk1"/>
                          </a:solidFill>
                          <a:effectLst/>
                          <a:latin typeface="+mn-lt"/>
                          <a:ea typeface="+mn-ea"/>
                          <a:cs typeface="+mn-cs"/>
                        </a:rPr>
                        <a:t>quarter from original project timeline due to unavoidable contract and committee structure processes.</a:t>
                      </a:r>
                    </a:p>
                  </a:txBody>
                  <a:tcPr/>
                </a:tc>
                <a:tc hMerge="1">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2</a:t>
            </a:fld>
            <a:endParaRPr lang="en-US" dirty="0"/>
          </a:p>
        </p:txBody>
      </p:sp>
    </p:spTree>
    <p:extLst>
      <p:ext uri="{BB962C8B-B14F-4D97-AF65-F5344CB8AC3E}">
        <p14:creationId xmlns:p14="http://schemas.microsoft.com/office/powerpoint/2010/main" val="3076839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sz="1600" dirty="0" smtClean="0"/>
              <a:t/>
            </a:r>
            <a:br>
              <a:rPr lang="en-US" sz="1600" dirty="0" smtClean="0"/>
            </a:br>
            <a:r>
              <a:rPr lang="en-US" sz="1800" b="1" dirty="0" smtClean="0"/>
              <a:t>SIM Data Infrastructure Status-1Q</a:t>
            </a:r>
            <a:br>
              <a:rPr lang="en-US" sz="1800" b="1" dirty="0" smtClean="0"/>
            </a:br>
            <a:r>
              <a:rPr lang="en-US" sz="1800" b="1" dirty="0" smtClean="0"/>
              <a:t>Driven by HealthInfoNet</a:t>
            </a:r>
            <a:endParaRPr lang="en-US" sz="18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14095692"/>
              </p:ext>
            </p:extLst>
          </p:nvPr>
        </p:nvGraphicFramePr>
        <p:xfrm>
          <a:off x="381000" y="914400"/>
          <a:ext cx="8610600" cy="5332896"/>
        </p:xfrm>
        <a:graphic>
          <a:graphicData uri="http://schemas.openxmlformats.org/drawingml/2006/table">
            <a:tbl>
              <a:tblPr firstRow="1" bandRow="1">
                <a:tableStyleId>{5C22544A-7EE6-4342-B048-85BDC9FD1C3A}</a:tableStyleId>
              </a:tblPr>
              <a:tblGrid>
                <a:gridCol w="2870200"/>
                <a:gridCol w="863600"/>
                <a:gridCol w="4876800"/>
              </a:tblGrid>
              <a:tr h="798355">
                <a:tc>
                  <a:txBody>
                    <a:bodyPr/>
                    <a:lstStyle/>
                    <a:p>
                      <a:r>
                        <a:rPr lang="en-US" dirty="0" smtClean="0"/>
                        <a:t>Objective</a:t>
                      </a:r>
                      <a:endParaRPr lang="en-US" dirty="0"/>
                    </a:p>
                  </a:txBody>
                  <a:tcPr/>
                </a:tc>
                <a:tc>
                  <a:txBody>
                    <a:bodyPr/>
                    <a:lstStyle/>
                    <a:p>
                      <a:r>
                        <a:rPr lang="en-US" dirty="0" smtClean="0"/>
                        <a:t>Status</a:t>
                      </a:r>
                      <a:endParaRPr lang="en-US" dirty="0"/>
                    </a:p>
                  </a:txBody>
                  <a:tcPr/>
                </a:tc>
                <a:tc>
                  <a:txBody>
                    <a:bodyPr/>
                    <a:lstStyle/>
                    <a:p>
                      <a:r>
                        <a:rPr lang="en-US" dirty="0" smtClean="0"/>
                        <a:t>Status</a:t>
                      </a:r>
                      <a:r>
                        <a:rPr lang="en-US" baseline="0" dirty="0" smtClean="0"/>
                        <a:t> Description</a:t>
                      </a:r>
                      <a:endParaRPr lang="en-US" dirty="0"/>
                    </a:p>
                  </a:txBody>
                  <a:tcPr/>
                </a:tc>
              </a:tr>
              <a:tr h="649445">
                <a:tc>
                  <a:txBody>
                    <a:bodyPr/>
                    <a:lstStyle/>
                    <a:p>
                      <a:pPr marL="0" marR="0">
                        <a:spcBef>
                          <a:spcPts val="0"/>
                        </a:spcBef>
                        <a:spcAft>
                          <a:spcPts val="0"/>
                        </a:spcAft>
                      </a:pPr>
                      <a:r>
                        <a:rPr lang="en-US" sz="1400" dirty="0" smtClean="0">
                          <a:effectLst/>
                          <a:latin typeface="+mn-lt"/>
                          <a:ea typeface="Times New Roman"/>
                          <a:cs typeface="Arial"/>
                        </a:rPr>
                        <a:t>MaineCare ER Notifications (Obj. 1)</a:t>
                      </a:r>
                      <a:endParaRPr lang="en-US" sz="1400" dirty="0">
                        <a:effectLst/>
                        <a:latin typeface="+mn-lt"/>
                        <a:ea typeface="Times New Roman"/>
                      </a:endParaRPr>
                    </a:p>
                  </a:txBody>
                  <a:tcPr marL="68580" marR="68580" marT="0" marB="0"/>
                </a:tc>
                <a:tc>
                  <a:txBody>
                    <a:bodyPr/>
                    <a:lstStyle/>
                    <a:p>
                      <a:pPr marL="0" marR="0">
                        <a:spcBef>
                          <a:spcPts val="0"/>
                        </a:spcBef>
                        <a:spcAft>
                          <a:spcPts val="0"/>
                        </a:spcAft>
                      </a:pPr>
                      <a:r>
                        <a:rPr lang="en-US" sz="1400" dirty="0">
                          <a:effectLst/>
                          <a:latin typeface="+mn-lt"/>
                          <a:ea typeface="Times New Roman"/>
                          <a:cs typeface="Arial"/>
                        </a:rPr>
                        <a:t>Yellow</a:t>
                      </a:r>
                      <a:endParaRPr lang="en-US" sz="1400" dirty="0">
                        <a:effectLst/>
                        <a:latin typeface="+mn-lt"/>
                        <a:ea typeface="Times New Roman"/>
                      </a:endParaRPr>
                    </a:p>
                  </a:txBody>
                  <a:tcPr marL="68580" marR="68580" marT="0" marB="0">
                    <a:solidFill>
                      <a:srgbClr val="FFFF00"/>
                    </a:solidFill>
                  </a:tcPr>
                </a:tc>
                <a:tc>
                  <a:txBody>
                    <a:bodyPr/>
                    <a:lstStyle/>
                    <a:p>
                      <a:pPr marL="0" marR="0">
                        <a:spcBef>
                          <a:spcPts val="0"/>
                        </a:spcBef>
                        <a:spcAft>
                          <a:spcPts val="0"/>
                        </a:spcAft>
                      </a:pPr>
                      <a:r>
                        <a:rPr lang="en-US" sz="1400" b="0" dirty="0">
                          <a:effectLst/>
                          <a:latin typeface="+mn-lt"/>
                          <a:ea typeface="Times New Roman"/>
                          <a:cs typeface="Arial"/>
                        </a:rPr>
                        <a:t>Need </a:t>
                      </a:r>
                      <a:r>
                        <a:rPr lang="en-US" sz="1400" b="0" dirty="0" smtClean="0">
                          <a:effectLst/>
                          <a:latin typeface="+mn-lt"/>
                          <a:ea typeface="Times New Roman"/>
                          <a:cs typeface="Arial"/>
                        </a:rPr>
                        <a:t>BAA signoffs </a:t>
                      </a:r>
                      <a:r>
                        <a:rPr lang="en-US" sz="1400" b="0" dirty="0">
                          <a:effectLst/>
                          <a:latin typeface="+mn-lt"/>
                          <a:ea typeface="Times New Roman"/>
                          <a:cs typeface="Arial"/>
                        </a:rPr>
                        <a:t>from MaineCare to receive eligibility </a:t>
                      </a:r>
                      <a:r>
                        <a:rPr lang="en-US" sz="1400" b="0" dirty="0" smtClean="0">
                          <a:effectLst/>
                          <a:latin typeface="+mn-lt"/>
                          <a:ea typeface="Times New Roman"/>
                          <a:cs typeface="Arial"/>
                        </a:rPr>
                        <a:t>data to</a:t>
                      </a:r>
                      <a:r>
                        <a:rPr lang="en-US" sz="1400" b="0" baseline="0" dirty="0" smtClean="0">
                          <a:effectLst/>
                          <a:latin typeface="+mn-lt"/>
                          <a:ea typeface="Times New Roman"/>
                          <a:cs typeface="Arial"/>
                        </a:rPr>
                        <a:t> begin testing phase of the project</a:t>
                      </a:r>
                      <a:r>
                        <a:rPr lang="en-US" sz="1400" b="0" dirty="0" smtClean="0">
                          <a:effectLst/>
                          <a:latin typeface="+mn-lt"/>
                          <a:ea typeface="Times New Roman"/>
                          <a:cs typeface="Arial"/>
                        </a:rPr>
                        <a:t>.</a:t>
                      </a:r>
                      <a:endParaRPr lang="en-US" sz="1400" b="0" dirty="0">
                        <a:effectLst/>
                        <a:latin typeface="+mn-lt"/>
                        <a:ea typeface="Times New Roman"/>
                      </a:endParaRPr>
                    </a:p>
                  </a:txBody>
                  <a:tcPr marL="68580" marR="68580" marT="0" marB="0"/>
                </a:tc>
              </a:tr>
              <a:tr h="526421">
                <a:tc>
                  <a:txBody>
                    <a:bodyPr/>
                    <a:lstStyle/>
                    <a:p>
                      <a:pPr marL="0" marR="0">
                        <a:spcBef>
                          <a:spcPts val="0"/>
                        </a:spcBef>
                        <a:spcAft>
                          <a:spcPts val="0"/>
                        </a:spcAft>
                      </a:pPr>
                      <a:r>
                        <a:rPr lang="en-US" sz="1400" dirty="0" smtClean="0">
                          <a:effectLst/>
                          <a:latin typeface="+mn-lt"/>
                          <a:ea typeface="Times New Roman"/>
                        </a:rPr>
                        <a:t>BH Incentives and HIE</a:t>
                      </a:r>
                      <a:r>
                        <a:rPr lang="en-US" sz="1400" baseline="0" dirty="0" smtClean="0">
                          <a:effectLst/>
                          <a:latin typeface="+mn-lt"/>
                          <a:ea typeface="Times New Roman"/>
                        </a:rPr>
                        <a:t> Access to BH Providers (Obj. 2 &amp; 3)</a:t>
                      </a:r>
                      <a:endParaRPr lang="en-US" sz="1400" dirty="0">
                        <a:effectLst/>
                        <a:latin typeface="+mn-lt"/>
                        <a:ea typeface="Times New Roman"/>
                      </a:endParaRPr>
                    </a:p>
                  </a:txBody>
                  <a:tcPr marL="68580" marR="68580" marT="0" marB="0"/>
                </a:tc>
                <a:tc>
                  <a:txBody>
                    <a:bodyPr/>
                    <a:lstStyle/>
                    <a:p>
                      <a:pPr marL="0" marR="0">
                        <a:spcBef>
                          <a:spcPts val="0"/>
                        </a:spcBef>
                        <a:spcAft>
                          <a:spcPts val="0"/>
                        </a:spcAft>
                      </a:pPr>
                      <a:r>
                        <a:rPr lang="en-US" sz="1400" dirty="0">
                          <a:effectLst/>
                          <a:latin typeface="+mn-lt"/>
                          <a:ea typeface="Times New Roman"/>
                          <a:cs typeface="Arial"/>
                        </a:rPr>
                        <a:t>Green</a:t>
                      </a:r>
                      <a:endParaRPr lang="en-US" sz="1400" dirty="0">
                        <a:effectLst/>
                        <a:latin typeface="+mn-lt"/>
                        <a:ea typeface="Times New Roman"/>
                      </a:endParaRPr>
                    </a:p>
                  </a:txBody>
                  <a:tcPr marL="68580" marR="68580" marT="0" marB="0">
                    <a:solidFill>
                      <a:srgbClr val="00B050"/>
                    </a:solidFill>
                  </a:tcPr>
                </a:tc>
                <a:tc>
                  <a:txBody>
                    <a:bodyPr/>
                    <a:lstStyle/>
                    <a:p>
                      <a:pPr marL="0" marR="0">
                        <a:spcBef>
                          <a:spcPts val="0"/>
                        </a:spcBef>
                        <a:spcAft>
                          <a:spcPts val="0"/>
                        </a:spcAft>
                      </a:pPr>
                      <a:r>
                        <a:rPr lang="en-US" sz="1400" dirty="0">
                          <a:effectLst/>
                          <a:latin typeface="+mn-lt"/>
                          <a:ea typeface="Times New Roman"/>
                          <a:cs typeface="Arial"/>
                        </a:rPr>
                        <a:t>BH RFP on track for release </a:t>
                      </a:r>
                      <a:r>
                        <a:rPr lang="en-US" sz="1400" dirty="0" smtClean="0">
                          <a:effectLst/>
                          <a:latin typeface="+mn-lt"/>
                          <a:ea typeface="Times New Roman"/>
                          <a:cs typeface="Arial"/>
                        </a:rPr>
                        <a:t>on 1/31/2014</a:t>
                      </a:r>
                      <a:r>
                        <a:rPr lang="en-US" sz="1400" dirty="0">
                          <a:effectLst/>
                          <a:latin typeface="+mn-lt"/>
                          <a:ea typeface="Times New Roman"/>
                          <a:cs typeface="Arial"/>
                        </a:rPr>
                        <a:t>.</a:t>
                      </a:r>
                      <a:endParaRPr lang="en-US" sz="1400" dirty="0">
                        <a:effectLst/>
                        <a:latin typeface="+mn-lt"/>
                        <a:ea typeface="Times New Roman"/>
                      </a:endParaRPr>
                    </a:p>
                  </a:txBody>
                  <a:tcPr marL="68580" marR="68580" marT="0" marB="0"/>
                </a:tc>
              </a:tr>
              <a:tr h="798355">
                <a:tc>
                  <a:txBody>
                    <a:bodyPr/>
                    <a:lstStyle/>
                    <a:p>
                      <a:pPr marL="0" marR="0">
                        <a:spcBef>
                          <a:spcPts val="0"/>
                        </a:spcBef>
                        <a:spcAft>
                          <a:spcPts val="0"/>
                        </a:spcAft>
                      </a:pPr>
                      <a:r>
                        <a:rPr lang="en-US" sz="1400" dirty="0" smtClean="0">
                          <a:effectLst/>
                          <a:latin typeface="+mn-lt"/>
                          <a:ea typeface="Times New Roman"/>
                        </a:rPr>
                        <a:t>Clinical Dashboard</a:t>
                      </a:r>
                      <a:r>
                        <a:rPr lang="en-US" sz="1400" baseline="0" dirty="0" smtClean="0">
                          <a:effectLst/>
                          <a:latin typeface="+mn-lt"/>
                          <a:ea typeface="Times New Roman"/>
                        </a:rPr>
                        <a:t> from the HIE to MaineCare (Obj. 4)</a:t>
                      </a:r>
                      <a:endParaRPr lang="en-US" sz="1400" dirty="0">
                        <a:effectLst/>
                        <a:latin typeface="+mn-lt"/>
                        <a:ea typeface="Times New Roman"/>
                      </a:endParaRPr>
                    </a:p>
                  </a:txBody>
                  <a:tcPr marL="68580" marR="68580" marT="0" marB="0"/>
                </a:tc>
                <a:tc>
                  <a:txBody>
                    <a:bodyPr/>
                    <a:lstStyle/>
                    <a:p>
                      <a:pPr marL="0" marR="0">
                        <a:spcBef>
                          <a:spcPts val="0"/>
                        </a:spcBef>
                        <a:spcAft>
                          <a:spcPts val="0"/>
                        </a:spcAft>
                      </a:pPr>
                      <a:r>
                        <a:rPr lang="en-US" sz="1400" dirty="0">
                          <a:effectLst/>
                          <a:highlight>
                            <a:srgbClr val="FFFF00"/>
                          </a:highlight>
                          <a:latin typeface="+mn-lt"/>
                          <a:ea typeface="Times New Roman"/>
                          <a:cs typeface="Arial"/>
                        </a:rPr>
                        <a:t>Yellow</a:t>
                      </a:r>
                      <a:endParaRPr lang="en-US" sz="1400" dirty="0">
                        <a:effectLst/>
                        <a:latin typeface="+mn-lt"/>
                        <a:ea typeface="Times New Roman"/>
                      </a:endParaRPr>
                    </a:p>
                  </a:txBody>
                  <a:tcPr marL="68580" marR="68580" marT="0" marB="0">
                    <a:solidFill>
                      <a:srgbClr val="FFFF00"/>
                    </a:solidFill>
                  </a:tcPr>
                </a:tc>
                <a:tc>
                  <a:txBody>
                    <a:bodyPr/>
                    <a:lstStyle/>
                    <a:p>
                      <a:pPr marL="0" marR="0">
                        <a:spcBef>
                          <a:spcPts val="0"/>
                        </a:spcBef>
                        <a:spcAft>
                          <a:spcPts val="0"/>
                        </a:spcAft>
                      </a:pPr>
                      <a:r>
                        <a:rPr lang="en-US" sz="1400" dirty="0">
                          <a:effectLst/>
                          <a:latin typeface="+mn-lt"/>
                          <a:ea typeface="Times New Roman"/>
                          <a:cs typeface="Arial"/>
                        </a:rPr>
                        <a:t>HIN is waiting for MaineCare to sign off on </a:t>
                      </a:r>
                      <a:r>
                        <a:rPr lang="en-US" sz="1400" dirty="0" smtClean="0">
                          <a:effectLst/>
                          <a:latin typeface="+mn-lt"/>
                          <a:ea typeface="Times New Roman"/>
                          <a:cs typeface="Arial"/>
                        </a:rPr>
                        <a:t>DAA </a:t>
                      </a:r>
                      <a:r>
                        <a:rPr lang="en-US" sz="1400" dirty="0">
                          <a:effectLst/>
                          <a:latin typeface="+mn-lt"/>
                          <a:ea typeface="Times New Roman"/>
                          <a:cs typeface="Arial"/>
                        </a:rPr>
                        <a:t>in order to move forward </a:t>
                      </a:r>
                      <a:r>
                        <a:rPr lang="en-US" sz="1400" dirty="0" smtClean="0">
                          <a:effectLst/>
                          <a:latin typeface="+mn-lt"/>
                          <a:ea typeface="Times New Roman"/>
                          <a:cs typeface="Arial"/>
                        </a:rPr>
                        <a:t>into</a:t>
                      </a:r>
                      <a:r>
                        <a:rPr lang="en-US" sz="1400" baseline="0" dirty="0" smtClean="0">
                          <a:effectLst/>
                          <a:latin typeface="+mn-lt"/>
                          <a:ea typeface="Times New Roman"/>
                          <a:cs typeface="Arial"/>
                        </a:rPr>
                        <a:t> the design phase of the </a:t>
                      </a:r>
                      <a:r>
                        <a:rPr lang="en-US" sz="1400" dirty="0" smtClean="0">
                          <a:effectLst/>
                          <a:latin typeface="+mn-lt"/>
                          <a:ea typeface="Times New Roman"/>
                          <a:cs typeface="Arial"/>
                        </a:rPr>
                        <a:t>project</a:t>
                      </a:r>
                      <a:r>
                        <a:rPr lang="en-US" sz="1400" dirty="0">
                          <a:effectLst/>
                          <a:latin typeface="+mn-lt"/>
                          <a:ea typeface="Times New Roman"/>
                          <a:cs typeface="Arial"/>
                        </a:rPr>
                        <a:t>. </a:t>
                      </a:r>
                      <a:r>
                        <a:rPr lang="en-US" sz="1400" dirty="0" smtClean="0">
                          <a:effectLst/>
                          <a:latin typeface="+mn-lt"/>
                          <a:ea typeface="Times New Roman"/>
                          <a:cs typeface="Arial"/>
                        </a:rPr>
                        <a:t>Project timelines have been reviewed and agreed</a:t>
                      </a:r>
                      <a:r>
                        <a:rPr lang="en-US" sz="1400" baseline="0" dirty="0" smtClean="0">
                          <a:effectLst/>
                          <a:latin typeface="+mn-lt"/>
                          <a:ea typeface="Times New Roman"/>
                          <a:cs typeface="Arial"/>
                        </a:rPr>
                        <a:t> upon with MaineCare leadership.</a:t>
                      </a:r>
                      <a:endParaRPr lang="en-US" sz="1400" dirty="0">
                        <a:effectLst/>
                        <a:latin typeface="+mn-lt"/>
                        <a:ea typeface="Times New Roman"/>
                      </a:endParaRPr>
                    </a:p>
                  </a:txBody>
                  <a:tcPr marL="68580" marR="68580" marT="0" marB="0"/>
                </a:tc>
              </a:tr>
              <a:tr h="798355">
                <a:tc>
                  <a:txBody>
                    <a:bodyPr/>
                    <a:lstStyle/>
                    <a:p>
                      <a:pPr marL="0" marR="0">
                        <a:spcBef>
                          <a:spcPts val="0"/>
                        </a:spcBef>
                        <a:spcAft>
                          <a:spcPts val="0"/>
                        </a:spcAft>
                      </a:pPr>
                      <a:r>
                        <a:rPr lang="en-US" sz="1400" dirty="0" smtClean="0">
                          <a:effectLst/>
                          <a:latin typeface="+mn-lt"/>
                          <a:ea typeface="Times New Roman"/>
                        </a:rPr>
                        <a:t>PHR Patient Portal ‘Blue Button’ Development (Obj. 5)</a:t>
                      </a:r>
                      <a:endParaRPr lang="en-US" sz="1400" dirty="0">
                        <a:effectLst/>
                        <a:latin typeface="+mn-lt"/>
                        <a:ea typeface="Times New Roman"/>
                      </a:endParaRPr>
                    </a:p>
                  </a:txBody>
                  <a:tcPr marL="68580" marR="68580" marT="0" marB="0"/>
                </a:tc>
                <a:tc>
                  <a:txBody>
                    <a:bodyPr/>
                    <a:lstStyle/>
                    <a:p>
                      <a:pPr marL="0" marR="0">
                        <a:spcBef>
                          <a:spcPts val="0"/>
                        </a:spcBef>
                        <a:spcAft>
                          <a:spcPts val="0"/>
                        </a:spcAft>
                      </a:pPr>
                      <a:r>
                        <a:rPr lang="en-US" sz="1400" dirty="0" smtClean="0">
                          <a:effectLst/>
                          <a:highlight>
                            <a:srgbClr val="FFFF00"/>
                          </a:highlight>
                          <a:latin typeface="+mn-lt"/>
                          <a:ea typeface="Times New Roman"/>
                          <a:cs typeface="Arial"/>
                        </a:rPr>
                        <a:t>Yellow</a:t>
                      </a:r>
                      <a:endParaRPr lang="en-US" sz="1400" dirty="0">
                        <a:effectLst/>
                        <a:latin typeface="+mn-lt"/>
                        <a:ea typeface="Times New Roman"/>
                      </a:endParaRPr>
                    </a:p>
                  </a:txBody>
                  <a:tcPr marL="68580" marR="68580" marT="0" marB="0">
                    <a:solidFill>
                      <a:srgbClr val="FFFF00"/>
                    </a:solidFill>
                  </a:tcPr>
                </a:tc>
                <a:tc>
                  <a:txBody>
                    <a:bodyPr/>
                    <a:lstStyle/>
                    <a:p>
                      <a:pPr marL="0" marR="0">
                        <a:spcBef>
                          <a:spcPts val="0"/>
                        </a:spcBef>
                        <a:spcAft>
                          <a:spcPts val="0"/>
                        </a:spcAft>
                      </a:pPr>
                      <a:r>
                        <a:rPr lang="en-US" sz="1400" dirty="0">
                          <a:effectLst/>
                          <a:latin typeface="+mn-lt"/>
                          <a:ea typeface="Times New Roman"/>
                          <a:cs typeface="Arial"/>
                        </a:rPr>
                        <a:t>Project </a:t>
                      </a:r>
                      <a:r>
                        <a:rPr lang="en-US" sz="1400" dirty="0" smtClean="0">
                          <a:effectLst/>
                          <a:latin typeface="+mn-lt"/>
                          <a:ea typeface="Times New Roman"/>
                          <a:cs typeface="Arial"/>
                        </a:rPr>
                        <a:t>required stakeholder input including</a:t>
                      </a:r>
                      <a:r>
                        <a:rPr lang="en-US" sz="1400" baseline="0" dirty="0" smtClean="0">
                          <a:effectLst/>
                          <a:latin typeface="+mn-lt"/>
                          <a:ea typeface="Times New Roman"/>
                          <a:cs typeface="Arial"/>
                        </a:rPr>
                        <a:t> the members of the DI Subcommittee and the </a:t>
                      </a:r>
                      <a:r>
                        <a:rPr lang="en-US" sz="1400" dirty="0" smtClean="0">
                          <a:effectLst/>
                          <a:latin typeface="+mn-lt"/>
                          <a:ea typeface="Times New Roman"/>
                          <a:cs typeface="Arial"/>
                        </a:rPr>
                        <a:t>HealthInfoNet </a:t>
                      </a:r>
                      <a:r>
                        <a:rPr lang="en-US" sz="1400" dirty="0">
                          <a:effectLst/>
                          <a:latin typeface="+mn-lt"/>
                          <a:ea typeface="Times New Roman"/>
                          <a:cs typeface="Arial"/>
                        </a:rPr>
                        <a:t>Consumer Advisory Committee </a:t>
                      </a:r>
                      <a:r>
                        <a:rPr lang="en-US" sz="1400" dirty="0" smtClean="0">
                          <a:effectLst/>
                          <a:latin typeface="+mn-lt"/>
                          <a:ea typeface="Times New Roman"/>
                          <a:cs typeface="Arial"/>
                        </a:rPr>
                        <a:t>regarding pilo</a:t>
                      </a:r>
                      <a:r>
                        <a:rPr lang="en-US" sz="1400" baseline="0" dirty="0" smtClean="0">
                          <a:effectLst/>
                          <a:latin typeface="+mn-lt"/>
                          <a:ea typeface="Times New Roman"/>
                          <a:cs typeface="Arial"/>
                        </a:rPr>
                        <a:t>t selection criteria and content planning. This committee work has led to successful collaborative project input that allows the project to pursue a ‘Request for Information’ to select the pilot partner and begin the 12 month pilot. There are no barriers, however a timeline expansion is required.</a:t>
                      </a:r>
                      <a:endParaRPr lang="en-US" sz="1400" dirty="0">
                        <a:effectLst/>
                        <a:latin typeface="+mn-lt"/>
                        <a:ea typeface="Times New Roman"/>
                      </a:endParaRPr>
                    </a:p>
                  </a:txBody>
                  <a:tcPr marL="68580" marR="68580" marT="0" marB="0"/>
                </a:tc>
              </a:tr>
              <a:tr h="798355">
                <a:tc>
                  <a:txBody>
                    <a:bodyPr/>
                    <a:lstStyle/>
                    <a:p>
                      <a:pPr marL="0" marR="0">
                        <a:spcBef>
                          <a:spcPts val="0"/>
                        </a:spcBef>
                        <a:spcAft>
                          <a:spcPts val="0"/>
                        </a:spcAft>
                      </a:pPr>
                      <a:r>
                        <a:rPr lang="en-US" sz="1400" dirty="0" smtClean="0">
                          <a:effectLst/>
                          <a:latin typeface="+mn-lt"/>
                          <a:ea typeface="Times New Roman"/>
                        </a:rPr>
                        <a:t>Data</a:t>
                      </a:r>
                      <a:r>
                        <a:rPr lang="en-US" sz="1400" baseline="0" dirty="0" smtClean="0">
                          <a:effectLst/>
                          <a:latin typeface="+mn-lt"/>
                          <a:ea typeface="Times New Roman"/>
                        </a:rPr>
                        <a:t> Infrastructure Subcommittee (Obj. 6)</a:t>
                      </a:r>
                      <a:endParaRPr lang="en-US" sz="1400" dirty="0">
                        <a:effectLst/>
                        <a:latin typeface="+mn-lt"/>
                        <a:ea typeface="Times New Roman"/>
                      </a:endParaRPr>
                    </a:p>
                  </a:txBody>
                  <a:tcPr marL="68580" marR="68580" marT="0" marB="0"/>
                </a:tc>
                <a:tc>
                  <a:txBody>
                    <a:bodyPr/>
                    <a:lstStyle/>
                    <a:p>
                      <a:pPr marL="0" marR="0">
                        <a:spcBef>
                          <a:spcPts val="0"/>
                        </a:spcBef>
                        <a:spcAft>
                          <a:spcPts val="0"/>
                        </a:spcAft>
                      </a:pPr>
                      <a:r>
                        <a:rPr lang="en-US" sz="1400" dirty="0">
                          <a:effectLst/>
                          <a:latin typeface="+mn-lt"/>
                          <a:ea typeface="Times New Roman"/>
                          <a:cs typeface="Arial"/>
                        </a:rPr>
                        <a:t>Green</a:t>
                      </a:r>
                      <a:endParaRPr lang="en-US" sz="1400" dirty="0">
                        <a:effectLst/>
                        <a:latin typeface="+mn-lt"/>
                        <a:ea typeface="Times New Roman"/>
                      </a:endParaRPr>
                    </a:p>
                  </a:txBody>
                  <a:tcPr marL="68580" marR="68580" marT="0" marB="0">
                    <a:solidFill>
                      <a:srgbClr val="00B050"/>
                    </a:solidFill>
                  </a:tcPr>
                </a:tc>
                <a:tc>
                  <a:txBody>
                    <a:bodyPr/>
                    <a:lstStyle/>
                    <a:p>
                      <a:pPr marL="0" marR="0">
                        <a:spcBef>
                          <a:spcPts val="0"/>
                        </a:spcBef>
                        <a:spcAft>
                          <a:spcPts val="0"/>
                        </a:spcAft>
                      </a:pPr>
                      <a:r>
                        <a:rPr lang="en-US" sz="1400" dirty="0">
                          <a:effectLst/>
                          <a:latin typeface="+mn-lt"/>
                          <a:ea typeface="Times New Roman"/>
                          <a:cs typeface="Arial"/>
                        </a:rPr>
                        <a:t>12/4 meeting went very well. DIS operating smoothly, no identified risks for Steering at this time, out side of the delays in contracting.</a:t>
                      </a:r>
                      <a:endParaRPr lang="en-US" sz="1400" dirty="0">
                        <a:effectLst/>
                        <a:latin typeface="+mn-lt"/>
                        <a:ea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3</a:t>
            </a:fld>
            <a:endParaRPr lang="en-US" dirty="0"/>
          </a:p>
        </p:txBody>
      </p:sp>
    </p:spTree>
    <p:extLst>
      <p:ext uri="{BB962C8B-B14F-4D97-AF65-F5344CB8AC3E}">
        <p14:creationId xmlns:p14="http://schemas.microsoft.com/office/powerpoint/2010/main" val="666630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1600" dirty="0" smtClean="0"/>
              <a:t>SIM Data Infrastructure Status</a:t>
            </a:r>
            <a:br>
              <a:rPr lang="en-US" sz="1600" dirty="0" smtClean="0"/>
            </a:br>
            <a:r>
              <a:rPr lang="en-US" sz="1600" dirty="0" smtClean="0"/>
              <a:t>Driven by HealthInfoNet</a:t>
            </a:r>
            <a:br>
              <a:rPr lang="en-US" sz="1600" dirty="0" smtClean="0"/>
            </a:br>
            <a:r>
              <a:rPr lang="en-US" sz="1600" b="1" dirty="0" smtClean="0"/>
              <a:t>FY14-2Q Outlook</a:t>
            </a:r>
            <a:endParaRPr lang="en-US" sz="1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27973636"/>
              </p:ext>
            </p:extLst>
          </p:nvPr>
        </p:nvGraphicFramePr>
        <p:xfrm>
          <a:off x="381000" y="838201"/>
          <a:ext cx="8610600" cy="5943600"/>
        </p:xfrm>
        <a:graphic>
          <a:graphicData uri="http://schemas.openxmlformats.org/drawingml/2006/table">
            <a:tbl>
              <a:tblPr firstRow="1" bandRow="1">
                <a:tableStyleId>{5C22544A-7EE6-4342-B048-85BDC9FD1C3A}</a:tableStyleId>
              </a:tblPr>
              <a:tblGrid>
                <a:gridCol w="2870200"/>
                <a:gridCol w="956733"/>
                <a:gridCol w="4783667"/>
              </a:tblGrid>
              <a:tr h="609599">
                <a:tc>
                  <a:txBody>
                    <a:bodyPr/>
                    <a:lstStyle/>
                    <a:p>
                      <a:r>
                        <a:rPr lang="en-US" dirty="0" smtClean="0"/>
                        <a:t>Objective</a:t>
                      </a:r>
                      <a:endParaRPr lang="en-US" dirty="0"/>
                    </a:p>
                  </a:txBody>
                  <a:tcPr/>
                </a:tc>
                <a:tc>
                  <a:txBody>
                    <a:bodyPr/>
                    <a:lstStyle/>
                    <a:p>
                      <a:r>
                        <a:rPr lang="en-US" dirty="0" smtClean="0"/>
                        <a:t>Status</a:t>
                      </a:r>
                      <a:endParaRPr lang="en-US" dirty="0"/>
                    </a:p>
                  </a:txBody>
                  <a:tcPr/>
                </a:tc>
                <a:tc>
                  <a:txBody>
                    <a:bodyPr/>
                    <a:lstStyle/>
                    <a:p>
                      <a:r>
                        <a:rPr lang="en-US" dirty="0" smtClean="0"/>
                        <a:t>Associated Narrative (include</a:t>
                      </a:r>
                      <a:r>
                        <a:rPr lang="en-US" baseline="0" dirty="0" smtClean="0"/>
                        <a:t> information on expected Milestones or Accountability Targets )</a:t>
                      </a:r>
                      <a:endParaRPr lang="en-US" dirty="0"/>
                    </a:p>
                  </a:txBody>
                  <a:tcPr/>
                </a:tc>
              </a:tr>
              <a:tr h="649445">
                <a:tc>
                  <a:txBody>
                    <a:bodyPr/>
                    <a:lstStyle/>
                    <a:p>
                      <a:pPr marL="0" marR="0">
                        <a:spcBef>
                          <a:spcPts val="0"/>
                        </a:spcBef>
                        <a:spcAft>
                          <a:spcPts val="0"/>
                        </a:spcAft>
                      </a:pPr>
                      <a:r>
                        <a:rPr lang="en-US" sz="1400" dirty="0" smtClean="0">
                          <a:effectLst/>
                          <a:latin typeface="+mn-lt"/>
                          <a:ea typeface="Times New Roman"/>
                          <a:cs typeface="Arial"/>
                        </a:rPr>
                        <a:t>MaineCare ER Notifications (Obj. 1)</a:t>
                      </a:r>
                      <a:endParaRPr lang="en-US" sz="1400" dirty="0">
                        <a:effectLst/>
                        <a:latin typeface="+mn-lt"/>
                        <a:ea typeface="Times New Roman"/>
                      </a:endParaRPr>
                    </a:p>
                  </a:txBody>
                  <a:tcPr marL="68580" marR="68580" marT="0" marB="0"/>
                </a:tc>
                <a:tc>
                  <a:txBody>
                    <a:bodyPr/>
                    <a:lstStyle/>
                    <a:p>
                      <a:pPr marL="0" marR="0">
                        <a:spcBef>
                          <a:spcPts val="0"/>
                        </a:spcBef>
                        <a:spcAft>
                          <a:spcPts val="0"/>
                        </a:spcAft>
                      </a:pPr>
                      <a:r>
                        <a:rPr lang="en-US" sz="1400" dirty="0" smtClean="0">
                          <a:effectLst/>
                          <a:latin typeface="+mn-lt"/>
                          <a:ea typeface="Times New Roman"/>
                          <a:cs typeface="Arial"/>
                        </a:rPr>
                        <a:t>Green</a:t>
                      </a:r>
                      <a:endParaRPr lang="en-US" sz="1400" dirty="0">
                        <a:effectLst/>
                        <a:latin typeface="+mn-lt"/>
                        <a:ea typeface="Times New Roman"/>
                      </a:endParaRPr>
                    </a:p>
                  </a:txBody>
                  <a:tcPr marL="68580" marR="68580" marT="0" marB="0">
                    <a:solidFill>
                      <a:srgbClr val="00B050"/>
                    </a:solidFill>
                  </a:tcPr>
                </a:tc>
                <a:tc>
                  <a:txBody>
                    <a:bodyPr/>
                    <a:lstStyle/>
                    <a:p>
                      <a:pPr marL="0" marR="0">
                        <a:spcBef>
                          <a:spcPts val="0"/>
                        </a:spcBef>
                        <a:spcAft>
                          <a:spcPts val="0"/>
                        </a:spcAft>
                      </a:pPr>
                      <a:r>
                        <a:rPr lang="en-US" sz="1200" dirty="0" smtClean="0">
                          <a:effectLst/>
                          <a:latin typeface="+mn-lt"/>
                          <a:ea typeface="Times New Roman"/>
                        </a:rPr>
                        <a:t>“Data release authorization” was successfully</a:t>
                      </a:r>
                      <a:r>
                        <a:rPr lang="en-US" sz="1200" baseline="0" dirty="0" smtClean="0">
                          <a:effectLst/>
                          <a:latin typeface="+mn-lt"/>
                          <a:ea typeface="Times New Roman"/>
                        </a:rPr>
                        <a:t> obtained from the participating providers. </a:t>
                      </a:r>
                      <a:r>
                        <a:rPr lang="en-US" sz="1200" dirty="0" smtClean="0">
                          <a:effectLst/>
                          <a:latin typeface="+mn-lt"/>
                          <a:ea typeface="Times New Roman"/>
                        </a:rPr>
                        <a:t>With the BAA finalized with MaineCare as</a:t>
                      </a:r>
                      <a:r>
                        <a:rPr lang="en-US" sz="1200" baseline="0" dirty="0" smtClean="0">
                          <a:effectLst/>
                          <a:latin typeface="+mn-lt"/>
                          <a:ea typeface="Times New Roman"/>
                        </a:rPr>
                        <a:t> of January 2014,</a:t>
                      </a:r>
                      <a:r>
                        <a:rPr lang="en-US" sz="1200" dirty="0" smtClean="0">
                          <a:effectLst/>
                          <a:latin typeface="+mn-lt"/>
                          <a:ea typeface="Times New Roman"/>
                        </a:rPr>
                        <a:t> HIN will receive the monthly eligibility/claim</a:t>
                      </a:r>
                      <a:r>
                        <a:rPr lang="en-US" sz="1200" baseline="0" dirty="0" smtClean="0">
                          <a:effectLst/>
                          <a:latin typeface="+mn-lt"/>
                          <a:ea typeface="Times New Roman"/>
                        </a:rPr>
                        <a:t> data and begin the testing process with MaineCare.  Year 1 acct. targets are on track. </a:t>
                      </a:r>
                    </a:p>
                  </a:txBody>
                  <a:tcPr marL="68580" marR="68580" marT="0" marB="0"/>
                </a:tc>
              </a:tr>
              <a:tr h="685800">
                <a:tc>
                  <a:txBody>
                    <a:bodyPr/>
                    <a:lstStyle/>
                    <a:p>
                      <a:pPr marL="0" marR="0">
                        <a:spcBef>
                          <a:spcPts val="0"/>
                        </a:spcBef>
                        <a:spcAft>
                          <a:spcPts val="0"/>
                        </a:spcAft>
                      </a:pPr>
                      <a:r>
                        <a:rPr lang="en-US" sz="1400" dirty="0" smtClean="0">
                          <a:effectLst/>
                          <a:latin typeface="+mn-lt"/>
                          <a:ea typeface="Times New Roman"/>
                        </a:rPr>
                        <a:t>BH Incentives and HIE</a:t>
                      </a:r>
                      <a:r>
                        <a:rPr lang="en-US" sz="1400" baseline="0" dirty="0" smtClean="0">
                          <a:effectLst/>
                          <a:latin typeface="+mn-lt"/>
                          <a:ea typeface="Times New Roman"/>
                        </a:rPr>
                        <a:t> Access to BH Providers (Obj. 2 &amp;3)</a:t>
                      </a:r>
                      <a:endParaRPr lang="en-US" sz="1400" dirty="0">
                        <a:effectLst/>
                        <a:latin typeface="+mn-lt"/>
                        <a:ea typeface="Times New Roman"/>
                      </a:endParaRPr>
                    </a:p>
                  </a:txBody>
                  <a:tcPr marL="68580" marR="68580" marT="0" marB="0"/>
                </a:tc>
                <a:tc>
                  <a:txBody>
                    <a:bodyPr/>
                    <a:lstStyle/>
                    <a:p>
                      <a:pPr marL="0" marR="0">
                        <a:spcBef>
                          <a:spcPts val="0"/>
                        </a:spcBef>
                        <a:spcAft>
                          <a:spcPts val="0"/>
                        </a:spcAft>
                      </a:pPr>
                      <a:r>
                        <a:rPr lang="en-US" sz="1400" dirty="0">
                          <a:effectLst/>
                          <a:latin typeface="+mn-lt"/>
                          <a:ea typeface="Times New Roman"/>
                          <a:cs typeface="Arial"/>
                        </a:rPr>
                        <a:t>Green</a:t>
                      </a:r>
                      <a:endParaRPr lang="en-US" sz="1400" dirty="0">
                        <a:effectLst/>
                        <a:latin typeface="+mn-lt"/>
                        <a:ea typeface="Times New Roman"/>
                      </a:endParaRPr>
                    </a:p>
                  </a:txBody>
                  <a:tcPr marL="68580" marR="68580" marT="0" marB="0">
                    <a:solidFill>
                      <a:srgbClr val="00B050"/>
                    </a:solidFill>
                  </a:tcPr>
                </a:tc>
                <a:tc>
                  <a:txBody>
                    <a:bodyPr/>
                    <a:lstStyle/>
                    <a:p>
                      <a:pPr marL="0" marR="0">
                        <a:spcBef>
                          <a:spcPts val="0"/>
                        </a:spcBef>
                        <a:spcAft>
                          <a:spcPts val="0"/>
                        </a:spcAft>
                      </a:pPr>
                      <a:r>
                        <a:rPr lang="en-US" sz="1200" dirty="0" smtClean="0">
                          <a:effectLst/>
                          <a:latin typeface="+mn-lt"/>
                          <a:ea typeface="Times New Roman"/>
                        </a:rPr>
                        <a:t>The BH RFP will be released to the public on 1/31/14 with a application deadline of 3/3/14. HIN</a:t>
                      </a:r>
                      <a:r>
                        <a:rPr lang="en-US" sz="1200" baseline="0" dirty="0" smtClean="0">
                          <a:effectLst/>
                          <a:latin typeface="+mn-lt"/>
                          <a:ea typeface="Times New Roman"/>
                        </a:rPr>
                        <a:t> will review applications in March and announce awardees by 4/4/14. The project remains aligned with the BHHO MaineCare implementation (Stage B Health Homes).  Year 1 acct. targets are on track. </a:t>
                      </a:r>
                      <a:endParaRPr lang="en-US" sz="1200" dirty="0">
                        <a:effectLst/>
                        <a:latin typeface="+mn-lt"/>
                        <a:ea typeface="Times New Roman"/>
                      </a:endParaRPr>
                    </a:p>
                  </a:txBody>
                  <a:tcPr marL="68580" marR="68580" marT="0" marB="0"/>
                </a:tc>
              </a:tr>
              <a:tr h="798355">
                <a:tc>
                  <a:txBody>
                    <a:bodyPr/>
                    <a:lstStyle/>
                    <a:p>
                      <a:pPr marL="0" marR="0">
                        <a:spcBef>
                          <a:spcPts val="0"/>
                        </a:spcBef>
                        <a:spcAft>
                          <a:spcPts val="0"/>
                        </a:spcAft>
                      </a:pPr>
                      <a:r>
                        <a:rPr lang="en-US" sz="1400" dirty="0" smtClean="0">
                          <a:effectLst/>
                          <a:latin typeface="+mn-lt"/>
                          <a:ea typeface="Times New Roman"/>
                        </a:rPr>
                        <a:t>Clinical Dashboard</a:t>
                      </a:r>
                      <a:r>
                        <a:rPr lang="en-US" sz="1400" baseline="0" dirty="0" smtClean="0">
                          <a:effectLst/>
                          <a:latin typeface="+mn-lt"/>
                          <a:ea typeface="Times New Roman"/>
                        </a:rPr>
                        <a:t> from the HIE to MaineCare (Obj. 4)</a:t>
                      </a:r>
                      <a:endParaRPr lang="en-US" sz="1400" dirty="0">
                        <a:effectLst/>
                        <a:latin typeface="+mn-lt"/>
                        <a:ea typeface="Times New Roman"/>
                      </a:endParaRPr>
                    </a:p>
                  </a:txBody>
                  <a:tcPr marL="68580" marR="68580" marT="0" marB="0"/>
                </a:tc>
                <a:tc>
                  <a:txBody>
                    <a:bodyPr/>
                    <a:lstStyle/>
                    <a:p>
                      <a:pPr marL="0" marR="0">
                        <a:spcBef>
                          <a:spcPts val="0"/>
                        </a:spcBef>
                        <a:spcAft>
                          <a:spcPts val="0"/>
                        </a:spcAft>
                      </a:pPr>
                      <a:r>
                        <a:rPr lang="en-US" sz="1400" smtClean="0">
                          <a:effectLst/>
                          <a:latin typeface="+mn-lt"/>
                          <a:ea typeface="Times New Roman"/>
                          <a:cs typeface="Arial"/>
                        </a:rPr>
                        <a:t>Green</a:t>
                      </a:r>
                      <a:endParaRPr lang="en-US" sz="1400" dirty="0">
                        <a:effectLst/>
                        <a:latin typeface="+mn-lt"/>
                        <a:ea typeface="Times New Roman"/>
                      </a:endParaRPr>
                    </a:p>
                  </a:txBody>
                  <a:tcPr marL="68580" marR="68580" marT="0" marB="0">
                    <a:solidFill>
                      <a:srgbClr val="00B050"/>
                    </a:solidFill>
                  </a:tcPr>
                </a:tc>
                <a:tc>
                  <a:txBody>
                    <a:bodyPr/>
                    <a:lstStyle/>
                    <a:p>
                      <a:pPr marL="0" marR="0">
                        <a:spcBef>
                          <a:spcPts val="0"/>
                        </a:spcBef>
                        <a:spcAft>
                          <a:spcPts val="0"/>
                        </a:spcAft>
                      </a:pPr>
                      <a:r>
                        <a:rPr lang="en-US" sz="1200" dirty="0" smtClean="0">
                          <a:effectLst/>
                          <a:latin typeface="+mn-lt"/>
                          <a:ea typeface="Times New Roman"/>
                        </a:rPr>
                        <a:t>The DAA is finalized as of January 2014</a:t>
                      </a:r>
                      <a:r>
                        <a:rPr lang="en-US" sz="1200" baseline="0" dirty="0" smtClean="0">
                          <a:effectLst/>
                          <a:latin typeface="+mn-lt"/>
                          <a:ea typeface="Times New Roman"/>
                        </a:rPr>
                        <a:t> </a:t>
                      </a:r>
                      <a:r>
                        <a:rPr lang="en-US" sz="1200" dirty="0" smtClean="0">
                          <a:effectLst/>
                          <a:latin typeface="+mn-lt"/>
                          <a:ea typeface="Times New Roman"/>
                        </a:rPr>
                        <a:t>with MaineCare,  the project can move forward</a:t>
                      </a:r>
                      <a:r>
                        <a:rPr lang="en-US" sz="1200" baseline="0" dirty="0" smtClean="0">
                          <a:effectLst/>
                          <a:latin typeface="+mn-lt"/>
                          <a:ea typeface="Times New Roman"/>
                        </a:rPr>
                        <a:t> into testing and development. HIN staff have met and discussed the project details to best align the project to meet MaineCare’s ‘use case’ of the dashboard and will schedule recurring meetings with department level stakeholders identified by MaineCare. </a:t>
                      </a:r>
                      <a:endParaRPr lang="en-US" sz="1200" dirty="0">
                        <a:effectLst/>
                        <a:latin typeface="+mn-lt"/>
                        <a:ea typeface="Times New Roman"/>
                      </a:endParaRPr>
                    </a:p>
                  </a:txBody>
                  <a:tcPr marL="68580" marR="68580" marT="0" marB="0"/>
                </a:tc>
              </a:tr>
              <a:tr h="1600200">
                <a:tc>
                  <a:txBody>
                    <a:bodyPr/>
                    <a:lstStyle/>
                    <a:p>
                      <a:pPr marL="0" marR="0">
                        <a:spcBef>
                          <a:spcPts val="0"/>
                        </a:spcBef>
                        <a:spcAft>
                          <a:spcPts val="0"/>
                        </a:spcAft>
                      </a:pPr>
                      <a:r>
                        <a:rPr lang="en-US" sz="1400" dirty="0" smtClean="0">
                          <a:effectLst/>
                          <a:latin typeface="+mn-lt"/>
                          <a:ea typeface="Times New Roman"/>
                        </a:rPr>
                        <a:t>PHR Patient Portal ‘Blue Button’ Development (Obj. 5)</a:t>
                      </a:r>
                    </a:p>
                    <a:p>
                      <a:pPr marL="0" marR="0">
                        <a:spcBef>
                          <a:spcPts val="0"/>
                        </a:spcBef>
                        <a:spcAft>
                          <a:spcPts val="0"/>
                        </a:spcAft>
                      </a:pPr>
                      <a:endParaRPr lang="en-US" sz="1400" dirty="0">
                        <a:effectLst/>
                        <a:latin typeface="+mn-lt"/>
                        <a:ea typeface="Times New Roman"/>
                      </a:endParaRPr>
                    </a:p>
                  </a:txBody>
                  <a:tcPr marL="68580" marR="68580" marT="0" marB="0"/>
                </a:tc>
                <a:tc>
                  <a:txBody>
                    <a:bodyPr/>
                    <a:lstStyle/>
                    <a:p>
                      <a:pPr marL="0" marR="0">
                        <a:spcBef>
                          <a:spcPts val="0"/>
                        </a:spcBef>
                        <a:spcAft>
                          <a:spcPts val="0"/>
                        </a:spcAft>
                      </a:pPr>
                      <a:r>
                        <a:rPr lang="en-US" sz="1400" dirty="0" smtClean="0">
                          <a:effectLst/>
                          <a:latin typeface="+mn-lt"/>
                          <a:ea typeface="Times New Roman"/>
                          <a:cs typeface="Arial"/>
                        </a:rPr>
                        <a:t>Yellow</a:t>
                      </a:r>
                      <a:endParaRPr lang="en-US" sz="1400" dirty="0">
                        <a:effectLst/>
                        <a:latin typeface="+mn-lt"/>
                        <a:ea typeface="Times New Roman"/>
                      </a:endParaRPr>
                    </a:p>
                  </a:txBody>
                  <a:tcPr marL="68580" marR="68580" marT="0" marB="0">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Times New Roman"/>
                        </a:rPr>
                        <a:t>HIN’s launch of the Request</a:t>
                      </a:r>
                      <a:r>
                        <a:rPr lang="en-US" sz="1200" baseline="0" dirty="0" smtClean="0">
                          <a:effectLst/>
                          <a:latin typeface="+mn-lt"/>
                          <a:ea typeface="Times New Roman"/>
                        </a:rPr>
                        <a:t> for Information</a:t>
                      </a:r>
                      <a:r>
                        <a:rPr lang="en-US" sz="1200" dirty="0" smtClean="0">
                          <a:effectLst/>
                          <a:latin typeface="+mn-lt"/>
                          <a:ea typeface="Times New Roman"/>
                        </a:rPr>
                        <a:t> in early</a:t>
                      </a:r>
                      <a:r>
                        <a:rPr lang="en-US" sz="1200" baseline="0" dirty="0" smtClean="0">
                          <a:effectLst/>
                          <a:latin typeface="+mn-lt"/>
                          <a:ea typeface="Times New Roman"/>
                        </a:rPr>
                        <a:t> January will lead to the final pilot provider partner selection. </a:t>
                      </a:r>
                      <a:r>
                        <a:rPr lang="en-US" sz="1200" baseline="0" dirty="0" smtClean="0">
                          <a:effectLst/>
                          <a:latin typeface="+mn-lt"/>
                          <a:ea typeface="Times New Roman"/>
                          <a:cs typeface="Arial"/>
                        </a:rPr>
                        <a:t>The impact on original target of pilot partner selection is a 2 quarter delay, as explained in the status summary above. Once the pilot partner is selected, the new pilot launch  is the 3</a:t>
                      </a:r>
                      <a:r>
                        <a:rPr lang="en-US" sz="1200" baseline="30000" dirty="0" smtClean="0">
                          <a:effectLst/>
                          <a:latin typeface="+mn-lt"/>
                          <a:ea typeface="Times New Roman"/>
                          <a:cs typeface="Arial"/>
                        </a:rPr>
                        <a:t>rd</a:t>
                      </a:r>
                      <a:r>
                        <a:rPr lang="en-US" sz="1200" baseline="0" dirty="0" smtClean="0">
                          <a:effectLst/>
                          <a:latin typeface="+mn-lt"/>
                          <a:ea typeface="Times New Roman"/>
                          <a:cs typeface="Arial"/>
                        </a:rPr>
                        <a:t> quarter of year 1. This impacts the timeline for the completion of the deliverable by 2-3 quarters in total, with a new end date of 2</a:t>
                      </a:r>
                      <a:r>
                        <a:rPr lang="en-US" sz="1200" baseline="30000" dirty="0" smtClean="0">
                          <a:effectLst/>
                          <a:latin typeface="+mn-lt"/>
                          <a:ea typeface="Times New Roman"/>
                          <a:cs typeface="Arial"/>
                        </a:rPr>
                        <a:t>nd</a:t>
                      </a:r>
                      <a:r>
                        <a:rPr lang="en-US" sz="1200" baseline="0" dirty="0" smtClean="0">
                          <a:effectLst/>
                          <a:latin typeface="+mn-lt"/>
                          <a:ea typeface="Times New Roman"/>
                          <a:cs typeface="Arial"/>
                        </a:rPr>
                        <a:t>-3</a:t>
                      </a:r>
                      <a:r>
                        <a:rPr lang="en-US" sz="1200" baseline="30000" dirty="0" smtClean="0">
                          <a:effectLst/>
                          <a:latin typeface="+mn-lt"/>
                          <a:ea typeface="Times New Roman"/>
                          <a:cs typeface="Arial"/>
                        </a:rPr>
                        <a:t>rd</a:t>
                      </a:r>
                      <a:r>
                        <a:rPr lang="en-US" sz="1200" baseline="0" dirty="0" smtClean="0">
                          <a:effectLst/>
                          <a:latin typeface="+mn-lt"/>
                          <a:ea typeface="Times New Roman"/>
                          <a:cs typeface="Arial"/>
                        </a:rPr>
                        <a:t> quarter of grant year 2 . This time change allows the pilot partner the full 12 months to complete the implementation and findings for this work. These changes do impact the original year 1 acct. targets by moving the pilot completion date out, and therefore the measurement target of 5% CCD download out as well, to match the new pilot end date. The goals themselves however have not changed. </a:t>
                      </a:r>
                      <a:endParaRPr lang="en-US" sz="1200" dirty="0">
                        <a:effectLst/>
                        <a:latin typeface="+mn-lt"/>
                        <a:ea typeface="Times New Roman"/>
                      </a:endParaRPr>
                    </a:p>
                  </a:txBody>
                  <a:tcPr marL="68580" marR="68580" marT="0" marB="0"/>
                </a:tc>
              </a:tr>
              <a:tr h="548640">
                <a:tc>
                  <a:txBody>
                    <a:bodyPr/>
                    <a:lstStyle/>
                    <a:p>
                      <a:pPr marL="0" marR="0">
                        <a:spcBef>
                          <a:spcPts val="0"/>
                        </a:spcBef>
                        <a:spcAft>
                          <a:spcPts val="0"/>
                        </a:spcAft>
                      </a:pPr>
                      <a:r>
                        <a:rPr lang="en-US" sz="1400" dirty="0" smtClean="0">
                          <a:effectLst/>
                          <a:latin typeface="+mn-lt"/>
                          <a:ea typeface="Times New Roman"/>
                        </a:rPr>
                        <a:t>Data</a:t>
                      </a:r>
                      <a:r>
                        <a:rPr lang="en-US" sz="1400" baseline="0" dirty="0" smtClean="0">
                          <a:effectLst/>
                          <a:latin typeface="+mn-lt"/>
                          <a:ea typeface="Times New Roman"/>
                        </a:rPr>
                        <a:t> Infrastructure Subcommittee (Obj. 6)</a:t>
                      </a:r>
                      <a:endParaRPr lang="en-US" sz="1400" dirty="0">
                        <a:effectLst/>
                        <a:latin typeface="+mn-lt"/>
                        <a:ea typeface="Times New Roman"/>
                      </a:endParaRPr>
                    </a:p>
                  </a:txBody>
                  <a:tcPr marL="68580" marR="68580" marT="0" marB="0"/>
                </a:tc>
                <a:tc>
                  <a:txBody>
                    <a:bodyPr/>
                    <a:lstStyle/>
                    <a:p>
                      <a:pPr marL="0" marR="0">
                        <a:spcBef>
                          <a:spcPts val="0"/>
                        </a:spcBef>
                        <a:spcAft>
                          <a:spcPts val="0"/>
                        </a:spcAft>
                      </a:pPr>
                      <a:r>
                        <a:rPr lang="en-US" sz="1200" dirty="0">
                          <a:effectLst/>
                          <a:latin typeface="+mn-lt"/>
                          <a:ea typeface="Times New Roman"/>
                          <a:cs typeface="Arial"/>
                        </a:rPr>
                        <a:t>Green</a:t>
                      </a:r>
                      <a:endParaRPr lang="en-US" sz="1200" dirty="0">
                        <a:effectLst/>
                        <a:latin typeface="+mn-lt"/>
                        <a:ea typeface="Times New Roman"/>
                      </a:endParaRPr>
                    </a:p>
                  </a:txBody>
                  <a:tcPr marL="68580" marR="68580" marT="0" marB="0">
                    <a:solidFill>
                      <a:srgbClr val="00B050"/>
                    </a:solidFill>
                  </a:tcPr>
                </a:tc>
                <a:tc>
                  <a:txBody>
                    <a:bodyPr/>
                    <a:lstStyle/>
                    <a:p>
                      <a:pPr marL="0" marR="0">
                        <a:spcBef>
                          <a:spcPts val="0"/>
                        </a:spcBef>
                        <a:spcAft>
                          <a:spcPts val="0"/>
                        </a:spcAft>
                      </a:pPr>
                      <a:r>
                        <a:rPr lang="en-US" sz="1200" dirty="0" smtClean="0">
                          <a:effectLst/>
                          <a:latin typeface="+mn-lt"/>
                          <a:ea typeface="Times New Roman"/>
                        </a:rPr>
                        <a:t>2014 Meeting schedule</a:t>
                      </a:r>
                      <a:r>
                        <a:rPr lang="en-US" sz="1200" baseline="0" dirty="0" smtClean="0">
                          <a:effectLst/>
                          <a:latin typeface="+mn-lt"/>
                          <a:ea typeface="Times New Roman"/>
                        </a:rPr>
                        <a:t> has been determined and scheduled with subcommittee members. Topics for meetings have been discussed and will continue to be an on-going discussion. </a:t>
                      </a:r>
                      <a:endParaRPr lang="en-US" sz="1200" dirty="0">
                        <a:effectLst/>
                        <a:latin typeface="+mn-lt"/>
                        <a:ea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555F39FD-BE67-4CEB-A95F-2426F157934E}" type="slidenum">
              <a:rPr lang="en-US" smtClean="0"/>
              <a:t>4</a:t>
            </a:fld>
            <a:endParaRPr lang="en-US" dirty="0"/>
          </a:p>
        </p:txBody>
      </p:sp>
    </p:spTree>
    <p:extLst>
      <p:ext uri="{BB962C8B-B14F-4D97-AF65-F5344CB8AC3E}">
        <p14:creationId xmlns:p14="http://schemas.microsoft.com/office/powerpoint/2010/main" val="3712846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1313</TotalTime>
  <Words>1086</Words>
  <Application>Microsoft Macintosh PowerPoint</Application>
  <PresentationFormat>On-screen Show (4:3)</PresentationFormat>
  <Paragraphs>56</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SIM Data Infrastructure Status</vt:lpstr>
      <vt:lpstr>SIM Data Infrastructure Status Driven by HealthInfoNet</vt:lpstr>
      <vt:lpstr> SIM Data Infrastructure Status-1Q Driven by HealthInfoNet</vt:lpstr>
      <vt:lpstr>SIM Data Infrastructure Status Driven by HealthInfoNet FY14-2Q Outlook</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 Data Infrastructure Status Driven by HealthInfoNet</dc:title>
  <dc:creator>Chenard, Randal</dc:creator>
  <cp:lastModifiedBy>Trevor Putnoky</cp:lastModifiedBy>
  <cp:revision>43</cp:revision>
  <dcterms:created xsi:type="dcterms:W3CDTF">2014-01-28T11:45:09Z</dcterms:created>
  <dcterms:modified xsi:type="dcterms:W3CDTF">2014-02-25T14:13:13Z</dcterms:modified>
</cp:coreProperties>
</file>